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10287000" cx="18288000"/>
  <p:notesSz cx="6858000" cy="9144000"/>
  <p:embeddedFontLst>
    <p:embeddedFont>
      <p:font typeface="Merriweather Light"/>
      <p:regular r:id="rId45"/>
      <p:bold r:id="rId46"/>
      <p:italic r:id="rId47"/>
      <p:boldItalic r:id="rId48"/>
    </p:embeddedFont>
    <p:embeddedFont>
      <p:font typeface="Alegreya Sans"/>
      <p:regular r:id="rId49"/>
      <p:bold r:id="rId50"/>
      <p:italic r:id="rId51"/>
      <p:boldItalic r:id="rId52"/>
    </p:embeddedFont>
    <p:embeddedFont>
      <p:font typeface="Alegreya Sans Medium"/>
      <p:regular r:id="rId53"/>
      <p:bold r:id="rId54"/>
      <p:italic r:id="rId55"/>
      <p:boldItalic r:id="rId56"/>
    </p:embeddedFont>
    <p:embeddedFont>
      <p:font typeface="Merriweather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8951704-68ED-4853-8A3E-107173AB94CE}">
  <a:tblStyle styleId="{08951704-68ED-4853-8A3E-107173AB94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MerriweatherLight-bold.fntdata"/><Relationship Id="rId45" Type="http://schemas.openxmlformats.org/officeDocument/2006/relationships/font" Target="fonts/MerriweatherLigh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MerriweatherLight-boldItalic.fntdata"/><Relationship Id="rId47" Type="http://schemas.openxmlformats.org/officeDocument/2006/relationships/font" Target="fonts/MerriweatherLight-italic.fntdata"/><Relationship Id="rId49" Type="http://schemas.openxmlformats.org/officeDocument/2006/relationships/font" Target="fonts/AlegreyaSans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Merriweather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AlegreyaSans-italic.fntdata"/><Relationship Id="rId50" Type="http://schemas.openxmlformats.org/officeDocument/2006/relationships/font" Target="fonts/AlegreyaSans-bold.fntdata"/><Relationship Id="rId53" Type="http://schemas.openxmlformats.org/officeDocument/2006/relationships/font" Target="fonts/AlegreyaSansMedium-regular.fntdata"/><Relationship Id="rId52" Type="http://schemas.openxmlformats.org/officeDocument/2006/relationships/font" Target="fonts/AlegreyaSans-boldItalic.fntdata"/><Relationship Id="rId11" Type="http://schemas.openxmlformats.org/officeDocument/2006/relationships/slide" Target="slides/slide5.xml"/><Relationship Id="rId55" Type="http://schemas.openxmlformats.org/officeDocument/2006/relationships/font" Target="fonts/AlegreyaSansMedium-italic.fntdata"/><Relationship Id="rId10" Type="http://schemas.openxmlformats.org/officeDocument/2006/relationships/slide" Target="slides/slide4.xml"/><Relationship Id="rId54" Type="http://schemas.openxmlformats.org/officeDocument/2006/relationships/font" Target="fonts/AlegreyaSansMedium-bold.fntdata"/><Relationship Id="rId13" Type="http://schemas.openxmlformats.org/officeDocument/2006/relationships/slide" Target="slides/slide7.xml"/><Relationship Id="rId57" Type="http://schemas.openxmlformats.org/officeDocument/2006/relationships/font" Target="fonts/Merriweather-regular.fntdata"/><Relationship Id="rId12" Type="http://schemas.openxmlformats.org/officeDocument/2006/relationships/slide" Target="slides/slide6.xml"/><Relationship Id="rId56" Type="http://schemas.openxmlformats.org/officeDocument/2006/relationships/font" Target="fonts/AlegreyaSansMedium-boldItalic.fntdata"/><Relationship Id="rId15" Type="http://schemas.openxmlformats.org/officeDocument/2006/relationships/slide" Target="slides/slide9.xml"/><Relationship Id="rId59" Type="http://schemas.openxmlformats.org/officeDocument/2006/relationships/font" Target="fonts/Merriweather-italic.fntdata"/><Relationship Id="rId14" Type="http://schemas.openxmlformats.org/officeDocument/2006/relationships/slide" Target="slides/slide8.xml"/><Relationship Id="rId58" Type="http://schemas.openxmlformats.org/officeDocument/2006/relationships/font" Target="fonts/Merriweather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7ef498e84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4" name="Google Shape;234;g17ef498e84d_0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7" name="Google Shape;247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7cc6b38e71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1" name="Google Shape;261;g17cc6b38e71_0_2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7ef498e84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peak vs mean talk </a:t>
            </a:r>
            <a:r>
              <a:rPr lang="en-US"/>
              <a:t>about it</a:t>
            </a:r>
            <a:endParaRPr/>
          </a:p>
        </p:txBody>
      </p:sp>
      <p:sp>
        <p:nvSpPr>
          <p:cNvPr id="273" name="Google Shape;273;g17ef498e84d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7cc6b38e71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4" name="Google Shape;284;g17cc6b38e71_0_2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7cc6b38e7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3" name="Google Shape;293;g17cc6b38e71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7cc6b38e71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0" name="Google Shape;310;g17cc6b38e71_0_2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7cc6b38e71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3" name="Google Shape;323;g17cc6b38e71_0_2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7bb88bed5b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7" name="Google Shape;337;g17bb88bed5b_0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7cc6b38e71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7" name="Google Shape;347;g17cc6b38e71_0_2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" name="Google Shape;9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7cc6b38e71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4" name="Google Shape;364;g17cc6b38e71_0_3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7bb88bed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8" name="Google Shape;378;g17bb88bed5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7bb88bed5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2" name="Google Shape;392;g17bb88bed5b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7bb88bed5b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6" name="Google Shape;406;g17bb88bed5b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7bb88bed5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0" name="Google Shape;420;g17bb88bed5b_0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7bb88bed5b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0" name="Google Shape;430;g17bb88bed5b_0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7ef498e84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7" name="Google Shape;447;g17ef498e84d_0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7bb88bed5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2" name="Google Shape;462;g17bb88bed5b_0_1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7ef498e84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4" name="Google Shape;474;g17ef498e84d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7ef498e84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6" name="Google Shape;486;g17ef498e84d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7cc6b38e71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3" name="Google Shape;133;g17cc6b38e71_0_1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7bcc5fcde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9" name="Google Shape;499;g17bcc5fcdef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7bcc5fcd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9" name="Google Shape;509;g17bcc5fcde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7bcc5fcdef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6" name="Google Shape;526;g17bcc5fcdef_0_1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7ef498e84d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0" name="Google Shape;540;g17ef498e84d_0_1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7ef498e84d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2" name="Google Shape;552;g17ef498e84d_0_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7bcc5fcde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5" name="Google Shape;565;g17bcc5fcdef_0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7bcc5fcdef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7" name="Google Shape;577;g17bcc5fcdef_0_1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7bcc5fcdef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9" name="Google Shape;589;g17bcc5fcdef_0_1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7bcc5fcdef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2" name="Google Shape;602;g17bcc5fcdef_0_1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8" name="Google Shape;148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7cc6b38e71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5" name="Google Shape;165;g17cc6b38e71_0_2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7cc6b38e7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2" name="Google Shape;182;g17cc6b38e71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3" name="Google Shape;19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7cc6b38e7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4" name="Google Shape;204;g17cc6b38e71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9" name="Google Shape;21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3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statology.org/fit-gamma-distribution-to-dataset-in-r/" TargetMode="External"/><Relationship Id="rId4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1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statology.org/fit-gamma-distribution-to-dataset-in-r/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rpubs.com/mpfoley73/458738" TargetMode="External"/><Relationship Id="rId4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jpg"/><Relationship Id="rId4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www.fantasyfootballdatapros.com/blog/intermediate/7" TargetMode="External"/><Relationship Id="rId4" Type="http://schemas.openxmlformats.org/officeDocument/2006/relationships/hyperlink" Target="https://rpubs.com/mpfoley73/458738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44934" l="14682" r="0" t="10469"/>
          <a:stretch/>
        </p:blipFill>
        <p:spPr>
          <a:xfrm>
            <a:off x="0" y="2783441"/>
            <a:ext cx="18288000" cy="637484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6411893" y="497550"/>
            <a:ext cx="54642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None/>
            </a:pPr>
            <a:r>
              <a:rPr lang="en-US" sz="2599">
                <a:latin typeface="Alegreya Sans Medium"/>
                <a:ea typeface="Alegreya Sans Medium"/>
                <a:cs typeface="Alegreya Sans Medium"/>
                <a:sym typeface="Alegreya Sans Medium"/>
              </a:rPr>
              <a:t>Vaughn Hajra and Quang Nguyen</a:t>
            </a:r>
            <a:endParaRPr b="0" i="0" sz="1400" u="none" cap="none" strike="noStrik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cxnSp>
        <p:nvCxnSpPr>
          <p:cNvPr id="86" name="Google Shape;86;p13"/>
          <p:cNvCxnSpPr/>
          <p:nvPr/>
        </p:nvCxnSpPr>
        <p:spPr>
          <a:xfrm>
            <a:off x="8495771" y="1214438"/>
            <a:ext cx="1296457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" name="Google Shape;87;p13"/>
          <p:cNvSpPr txBox="1"/>
          <p:nvPr/>
        </p:nvSpPr>
        <p:spPr>
          <a:xfrm>
            <a:off x="14259505" y="9530172"/>
            <a:ext cx="299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9"/>
              <a:buFont typeface="Arial"/>
              <a:buNone/>
            </a:pPr>
            <a:r>
              <a:rPr lang="en-US" sz="1999">
                <a:latin typeface="Alegreya Sans Medium"/>
                <a:ea typeface="Alegreya Sans Medium"/>
                <a:cs typeface="Alegreya Sans Medium"/>
                <a:sym typeface="Alegreya Sans Medium"/>
              </a:rPr>
              <a:t>Stats 226</a:t>
            </a:r>
            <a:endParaRPr b="0" i="0" sz="1400" u="none" cap="none" strike="noStrik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1028700" y="9530172"/>
            <a:ext cx="299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9"/>
              <a:buFont typeface="Arial"/>
              <a:buNone/>
            </a:pPr>
            <a:r>
              <a:rPr lang="en-US" sz="1999">
                <a:latin typeface="Alegreya Sans Medium"/>
                <a:ea typeface="Alegreya Sans Medium"/>
                <a:cs typeface="Alegreya Sans Medium"/>
                <a:sym typeface="Alegreya Sans Medium"/>
              </a:rPr>
              <a:t>November 2, 2022</a:t>
            </a:r>
            <a:endParaRPr b="0" i="0" sz="1400" u="none" cap="none" strike="noStrik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cxnSp>
        <p:nvCxnSpPr>
          <p:cNvPr id="89" name="Google Shape;89;p13"/>
          <p:cNvCxnSpPr/>
          <p:nvPr/>
        </p:nvCxnSpPr>
        <p:spPr>
          <a:xfrm>
            <a:off x="0" y="9144000"/>
            <a:ext cx="18288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" name="Google Shape;90;p13"/>
          <p:cNvCxnSpPr/>
          <p:nvPr/>
        </p:nvCxnSpPr>
        <p:spPr>
          <a:xfrm>
            <a:off x="0" y="2783441"/>
            <a:ext cx="18288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" name="Google Shape;91;p13"/>
          <p:cNvSpPr txBox="1"/>
          <p:nvPr/>
        </p:nvSpPr>
        <p:spPr>
          <a:xfrm>
            <a:off x="66150" y="1455700"/>
            <a:ext cx="18155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5000">
                <a:latin typeface="Merriweather"/>
                <a:ea typeface="Merriweather"/>
                <a:cs typeface="Merriweather"/>
                <a:sym typeface="Merriweather"/>
              </a:rPr>
              <a:t>FANTASY FOOTBALL BOOTSTRAPPING &amp; </a:t>
            </a:r>
            <a:r>
              <a:rPr lang="en-US" sz="5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SIMULATION</a:t>
            </a:r>
            <a:endParaRPr b="0" i="0" sz="1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2" name="Google Shape;92;p13"/>
          <p:cNvPicPr preferRelativeResize="0"/>
          <p:nvPr/>
        </p:nvPicPr>
        <p:blipFill rotWithShape="1">
          <a:blip r:embed="rId4">
            <a:alphaModFix/>
          </a:blip>
          <a:srcRect b="44351" l="0" r="0" t="0"/>
          <a:stretch/>
        </p:blipFill>
        <p:spPr>
          <a:xfrm>
            <a:off x="0" y="2783450"/>
            <a:ext cx="18288000" cy="636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 txBox="1"/>
          <p:nvPr/>
        </p:nvSpPr>
        <p:spPr>
          <a:xfrm>
            <a:off x="1961724" y="1593979"/>
            <a:ext cx="143646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5800">
                <a:latin typeface="Merriweather"/>
                <a:ea typeface="Merriweather"/>
                <a:cs typeface="Merriweather"/>
                <a:sym typeface="Merriweather"/>
              </a:rPr>
              <a:t>Preparing Data for Bootstrapping</a:t>
            </a:r>
            <a:endParaRPr b="0" i="0" sz="58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7" name="Google Shape;237;p22"/>
          <p:cNvSpPr txBox="1"/>
          <p:nvPr/>
        </p:nvSpPr>
        <p:spPr>
          <a:xfrm>
            <a:off x="8495771" y="547688"/>
            <a:ext cx="1296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99"/>
              <a:buFont typeface="Arial"/>
              <a:buNone/>
            </a:pPr>
            <a:r>
              <a:rPr b="0" i="0" lang="en-US" sz="4999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0</a:t>
            </a:r>
            <a:r>
              <a:rPr lang="en-US" sz="4999">
                <a:latin typeface="Merriweather"/>
                <a:ea typeface="Merriweather"/>
                <a:cs typeface="Merriweather"/>
                <a:sym typeface="Merriweather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38" name="Google Shape;238;p22"/>
          <p:cNvCxnSpPr/>
          <p:nvPr/>
        </p:nvCxnSpPr>
        <p:spPr>
          <a:xfrm>
            <a:off x="8495771" y="1404938"/>
            <a:ext cx="12966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9" name="Google Shape;239;p22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cap="flat" cmpd="sng" w="28575">
            <a:solidFill>
              <a:srgbClr val="CFC9BD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40" name="Google Shape;240;p22"/>
          <p:cNvGrpSpPr/>
          <p:nvPr/>
        </p:nvGrpSpPr>
        <p:grpSpPr>
          <a:xfrm>
            <a:off x="17626475" y="741250"/>
            <a:ext cx="276986" cy="8804398"/>
            <a:chOff x="24386" y="-6"/>
            <a:chExt cx="369315" cy="11739197"/>
          </a:xfrm>
        </p:grpSpPr>
        <p:sp>
          <p:nvSpPr>
            <p:cNvPr id="241" name="Google Shape;241;p22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BOOTSTRAPPING</a:t>
              </a:r>
              <a:endParaRPr sz="18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242" name="Google Shape;242;p22"/>
            <p:cNvSpPr txBox="1"/>
            <p:nvPr/>
          </p:nvSpPr>
          <p:spPr>
            <a:xfrm rot="5400000">
              <a:off x="-1396114" y="1420494"/>
              <a:ext cx="3210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1.1 :Preparing Bootstrap</a:t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sp>
        <p:nvSpPr>
          <p:cNvPr id="243" name="Google Shape;243;p22"/>
          <p:cNvSpPr txBox="1"/>
          <p:nvPr/>
        </p:nvSpPr>
        <p:spPr>
          <a:xfrm>
            <a:off x="3779850" y="6970100"/>
            <a:ext cx="107283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2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egreya Sans Medium"/>
              <a:buAutoNum type="arabicPeriod"/>
            </a:pPr>
            <a:r>
              <a:rPr lang="en-US" sz="40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Adding Dataset to R</a:t>
            </a:r>
            <a:endParaRPr sz="4000">
              <a:solidFill>
                <a:schemeClr val="dk1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82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egreya Sans Medium"/>
              <a:buAutoNum type="arabicPeriod"/>
            </a:pPr>
            <a:r>
              <a:rPr lang="en-US" sz="40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pivot_longer()</a:t>
            </a:r>
            <a:endParaRPr sz="4000">
              <a:solidFill>
                <a:schemeClr val="dk1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82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egreya Sans Medium"/>
              <a:buAutoNum type="arabicPeriod"/>
            </a:pPr>
            <a:r>
              <a:rPr lang="en-US" sz="40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trialNo and names for future compiled data frame</a:t>
            </a:r>
            <a:endParaRPr sz="4000">
              <a:solidFill>
                <a:schemeClr val="dk1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pic>
        <p:nvPicPr>
          <p:cNvPr id="244" name="Google Shape;2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276" y="2921750"/>
            <a:ext cx="16912301" cy="338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"/>
          <p:cNvSpPr txBox="1"/>
          <p:nvPr/>
        </p:nvSpPr>
        <p:spPr>
          <a:xfrm>
            <a:off x="1961724" y="1593979"/>
            <a:ext cx="143646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5800">
                <a:latin typeface="Merriweather"/>
                <a:ea typeface="Merriweather"/>
                <a:cs typeface="Merriweather"/>
                <a:sym typeface="Merriweather"/>
              </a:rPr>
              <a:t>Bootstrapping Projections by Sampling</a:t>
            </a:r>
            <a:endParaRPr b="0" i="0" sz="58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0" name="Google Shape;250;p23"/>
          <p:cNvSpPr txBox="1"/>
          <p:nvPr/>
        </p:nvSpPr>
        <p:spPr>
          <a:xfrm>
            <a:off x="8495771" y="547688"/>
            <a:ext cx="1296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99"/>
              <a:buFont typeface="Arial"/>
              <a:buNone/>
            </a:pPr>
            <a:r>
              <a:rPr b="0" i="0" lang="en-US" sz="4999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0</a:t>
            </a:r>
            <a:r>
              <a:rPr lang="en-US" sz="4999">
                <a:latin typeface="Merriweather"/>
                <a:ea typeface="Merriweather"/>
                <a:cs typeface="Merriweather"/>
                <a:sym typeface="Merriweather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51" name="Google Shape;251;p23"/>
          <p:cNvCxnSpPr/>
          <p:nvPr/>
        </p:nvCxnSpPr>
        <p:spPr>
          <a:xfrm>
            <a:off x="8495771" y="1404938"/>
            <a:ext cx="1296457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2" name="Google Shape;252;p23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cap="flat" cmpd="sng" w="28575">
            <a:solidFill>
              <a:srgbClr val="CFC9BD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53" name="Google Shape;253;p23"/>
          <p:cNvGrpSpPr/>
          <p:nvPr/>
        </p:nvGrpSpPr>
        <p:grpSpPr>
          <a:xfrm>
            <a:off x="17626475" y="741250"/>
            <a:ext cx="276986" cy="8804397"/>
            <a:chOff x="24386" y="-6"/>
            <a:chExt cx="369315" cy="11739197"/>
          </a:xfrm>
        </p:grpSpPr>
        <p:sp>
          <p:nvSpPr>
            <p:cNvPr id="254" name="Google Shape;254;p23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BOOTSTRAPPING</a:t>
              </a:r>
              <a:endParaRPr sz="18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255" name="Google Shape;255;p23"/>
            <p:cNvSpPr txBox="1"/>
            <p:nvPr/>
          </p:nvSpPr>
          <p:spPr>
            <a:xfrm rot="5400000">
              <a:off x="-1396114" y="1420494"/>
              <a:ext cx="3210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1.2: Sampling Projections</a:t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pic>
        <p:nvPicPr>
          <p:cNvPr id="256" name="Google Shape;256;p23"/>
          <p:cNvPicPr preferRelativeResize="0"/>
          <p:nvPr/>
        </p:nvPicPr>
        <p:blipFill rotWithShape="1">
          <a:blip r:embed="rId3">
            <a:alphaModFix/>
          </a:blip>
          <a:srcRect b="0" l="1241" r="3962" t="29809"/>
          <a:stretch/>
        </p:blipFill>
        <p:spPr>
          <a:xfrm>
            <a:off x="3511788" y="2726263"/>
            <a:ext cx="11264424" cy="47226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57" name="Google Shape;257;p23"/>
          <p:cNvSpPr txBox="1"/>
          <p:nvPr/>
        </p:nvSpPr>
        <p:spPr>
          <a:xfrm>
            <a:off x="5076676" y="7908725"/>
            <a:ext cx="81348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2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egreya Sans Medium"/>
              <a:buAutoNum type="arabicPeriod"/>
            </a:pPr>
            <a:r>
              <a:rPr lang="en-US" sz="40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Dataset 1</a:t>
            </a:r>
            <a:endParaRPr sz="4000">
              <a:solidFill>
                <a:schemeClr val="dk1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82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egreya Sans Medium"/>
              <a:buAutoNum type="arabicPeriod"/>
            </a:pPr>
            <a:r>
              <a:rPr lang="en-US" sz="40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One player at a time</a:t>
            </a:r>
            <a:endParaRPr sz="4000">
              <a:solidFill>
                <a:schemeClr val="dk1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82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egreya Sans Medium"/>
              <a:buAutoNum type="arabicPeriod"/>
            </a:pPr>
            <a:r>
              <a:rPr lang="en-US" sz="40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6 for projected values from sources</a:t>
            </a:r>
            <a:endParaRPr sz="4000">
              <a:solidFill>
                <a:schemeClr val="dk1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258" name="Google Shape;258;p23"/>
          <p:cNvSpPr txBox="1"/>
          <p:nvPr/>
        </p:nvSpPr>
        <p:spPr>
          <a:xfrm>
            <a:off x="3511800" y="7448925"/>
            <a:ext cx="583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Example: Cooper Kupp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"/>
          <p:cNvSpPr txBox="1"/>
          <p:nvPr/>
        </p:nvSpPr>
        <p:spPr>
          <a:xfrm>
            <a:off x="876825" y="1593975"/>
            <a:ext cx="154494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>
                <a:latin typeface="Merriweather"/>
                <a:ea typeface="Merriweather"/>
                <a:cs typeface="Merriweather"/>
                <a:sym typeface="Merriweather"/>
              </a:rPr>
              <a:t>Creating Dataframe for Graphs</a:t>
            </a:r>
            <a:endParaRPr b="0" i="0" sz="14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64" name="Google Shape;264;p24"/>
          <p:cNvSpPr txBox="1"/>
          <p:nvPr/>
        </p:nvSpPr>
        <p:spPr>
          <a:xfrm>
            <a:off x="8495771" y="547688"/>
            <a:ext cx="1296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99"/>
              <a:buFont typeface="Arial"/>
              <a:buNone/>
            </a:pPr>
            <a:r>
              <a:rPr b="0" i="0" lang="en-US" sz="4999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65" name="Google Shape;265;p24"/>
          <p:cNvCxnSpPr/>
          <p:nvPr/>
        </p:nvCxnSpPr>
        <p:spPr>
          <a:xfrm>
            <a:off x="8495771" y="1404938"/>
            <a:ext cx="12966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6" name="Google Shape;266;p24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cap="flat" cmpd="sng" w="28575">
            <a:solidFill>
              <a:srgbClr val="CFC9BD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67" name="Google Shape;267;p24"/>
          <p:cNvGrpSpPr/>
          <p:nvPr/>
        </p:nvGrpSpPr>
        <p:grpSpPr>
          <a:xfrm>
            <a:off x="17626475" y="741247"/>
            <a:ext cx="276986" cy="8804400"/>
            <a:chOff x="24386" y="-9"/>
            <a:chExt cx="369315" cy="11739200"/>
          </a:xfrm>
        </p:grpSpPr>
        <p:sp>
          <p:nvSpPr>
            <p:cNvPr id="268" name="Google Shape;268;p24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BOOTSTRAPPING</a:t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269" name="Google Shape;269;p24"/>
            <p:cNvSpPr txBox="1"/>
            <p:nvPr/>
          </p:nvSpPr>
          <p:spPr>
            <a:xfrm rot="5400000">
              <a:off x="-2235964" y="2260341"/>
              <a:ext cx="4890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1.3 Data Frame for Graphing</a:t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pic>
        <p:nvPicPr>
          <p:cNvPr id="270" name="Google Shape;2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4026" y="2783500"/>
            <a:ext cx="13335000" cy="695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/>
          <p:nvPr/>
        </p:nvSpPr>
        <p:spPr>
          <a:xfrm>
            <a:off x="8495771" y="547688"/>
            <a:ext cx="1296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99"/>
              <a:buFont typeface="Arial"/>
              <a:buNone/>
            </a:pPr>
            <a:r>
              <a:rPr b="0" i="0" lang="en-US" sz="4999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0</a:t>
            </a:r>
            <a:r>
              <a:rPr lang="en-US" sz="4999">
                <a:latin typeface="Merriweather"/>
                <a:ea typeface="Merriweather"/>
                <a:cs typeface="Merriweather"/>
                <a:sym typeface="Merriweather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76" name="Google Shape;276;p25"/>
          <p:cNvCxnSpPr/>
          <p:nvPr/>
        </p:nvCxnSpPr>
        <p:spPr>
          <a:xfrm>
            <a:off x="8495771" y="1404938"/>
            <a:ext cx="12966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7" name="Google Shape;277;p25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cap="flat" cmpd="sng" w="28575">
            <a:solidFill>
              <a:srgbClr val="CFC9BD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78" name="Google Shape;278;p25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279" name="Google Shape;279;p25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BOOTSTRAPPING</a:t>
              </a:r>
              <a:endParaRPr sz="18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280" name="Google Shape;280;p25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1.4 DENSITY PLOT</a:t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pic>
        <p:nvPicPr>
          <p:cNvPr id="281" name="Google Shape;2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4216" y="0"/>
            <a:ext cx="13716035" cy="1028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6" name="Google Shape;286;p26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cap="flat" cmpd="sng" w="28575">
            <a:solidFill>
              <a:srgbClr val="CFC9BD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87" name="Google Shape;287;p26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288" name="Google Shape;288;p26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BOOTSTRAPPING</a:t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289" name="Google Shape;289;p26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1.5 BOX PLOT</a:t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pic>
        <p:nvPicPr>
          <p:cNvPr id="290" name="Google Shape;2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151" y="152400"/>
            <a:ext cx="12856120" cy="998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oogle Shape;295;p27"/>
          <p:cNvGrpSpPr/>
          <p:nvPr/>
        </p:nvGrpSpPr>
        <p:grpSpPr>
          <a:xfrm>
            <a:off x="12621343" y="-216992"/>
            <a:ext cx="5666695" cy="10504059"/>
            <a:chOff x="0" y="-57150"/>
            <a:chExt cx="1492453" cy="2766483"/>
          </a:xfrm>
        </p:grpSpPr>
        <p:sp>
          <p:nvSpPr>
            <p:cNvPr id="296" name="Google Shape;296;p27"/>
            <p:cNvSpPr/>
            <p:nvPr/>
          </p:nvSpPr>
          <p:spPr>
            <a:xfrm>
              <a:off x="0" y="0"/>
              <a:ext cx="1492453" cy="2709333"/>
            </a:xfrm>
            <a:custGeom>
              <a:rect b="b" l="l" r="r" t="t"/>
              <a:pathLst>
                <a:path extrusionOk="0" h="2709333" w="1492453">
                  <a:moveTo>
                    <a:pt x="0" y="0"/>
                  </a:moveTo>
                  <a:lnTo>
                    <a:pt x="1492453" y="0"/>
                  </a:lnTo>
                  <a:lnTo>
                    <a:pt x="149245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FC9BD"/>
            </a:solidFill>
            <a:ln>
              <a:noFill/>
            </a:ln>
          </p:spPr>
        </p:sp>
        <p:sp>
          <p:nvSpPr>
            <p:cNvPr id="297" name="Google Shape;297;p27"/>
            <p:cNvSpPr txBox="1"/>
            <p:nvPr/>
          </p:nvSpPr>
          <p:spPr>
            <a:xfrm>
              <a:off x="0" y="-57150"/>
              <a:ext cx="812700" cy="8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8" name="Google Shape;298;p27"/>
          <p:cNvPicPr preferRelativeResize="0"/>
          <p:nvPr/>
        </p:nvPicPr>
        <p:blipFill rotWithShape="1">
          <a:blip r:embed="rId3">
            <a:alphaModFix/>
          </a:blip>
          <a:srcRect b="0" l="23470" r="24383" t="0"/>
          <a:stretch/>
        </p:blipFill>
        <p:spPr>
          <a:xfrm>
            <a:off x="9998049" y="1281161"/>
            <a:ext cx="7161238" cy="77246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" name="Google Shape;299;p27"/>
          <p:cNvGrpSpPr/>
          <p:nvPr/>
        </p:nvGrpSpPr>
        <p:grpSpPr>
          <a:xfrm>
            <a:off x="-802646" y="1684452"/>
            <a:ext cx="10014871" cy="3035574"/>
            <a:chOff x="0" y="0"/>
            <a:chExt cx="13353161" cy="4047432"/>
          </a:xfrm>
        </p:grpSpPr>
        <p:cxnSp>
          <p:nvCxnSpPr>
            <p:cNvPr id="300" name="Google Shape;300;p27"/>
            <p:cNvCxnSpPr/>
            <p:nvPr/>
          </p:nvCxnSpPr>
          <p:spPr>
            <a:xfrm>
              <a:off x="0" y="0"/>
              <a:ext cx="12557700" cy="0"/>
            </a:xfrm>
            <a:prstGeom prst="straightConnector1">
              <a:avLst/>
            </a:prstGeom>
            <a:noFill/>
            <a:ln cap="flat" cmpd="sng" w="38100">
              <a:solidFill>
                <a:srgbClr val="EBE8E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1" name="Google Shape;301;p27"/>
            <p:cNvCxnSpPr/>
            <p:nvPr/>
          </p:nvCxnSpPr>
          <p:spPr>
            <a:xfrm>
              <a:off x="0" y="4047432"/>
              <a:ext cx="12557700" cy="0"/>
            </a:xfrm>
            <a:prstGeom prst="straightConnector1">
              <a:avLst/>
            </a:prstGeom>
            <a:noFill/>
            <a:ln cap="flat" cmpd="sng" w="38100">
              <a:solidFill>
                <a:srgbClr val="EBE8E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02" name="Google Shape;302;p27"/>
            <p:cNvSpPr txBox="1"/>
            <p:nvPr/>
          </p:nvSpPr>
          <p:spPr>
            <a:xfrm>
              <a:off x="1797161" y="601531"/>
              <a:ext cx="11556000" cy="304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Arial"/>
                <a:buNone/>
              </a:pPr>
              <a:r>
                <a:rPr lang="en-US" sz="6500">
                  <a:solidFill>
                    <a:srgbClr val="EBE8E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Our </a:t>
              </a:r>
              <a:r>
                <a:rPr lang="en-US" sz="6500">
                  <a:solidFill>
                    <a:srgbClr val="EBE8E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Suggestion</a:t>
              </a:r>
              <a:r>
                <a:rPr lang="en-US" sz="6500">
                  <a:solidFill>
                    <a:srgbClr val="EBE8E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:</a:t>
              </a:r>
              <a:endParaRPr sz="6500">
                <a:solidFill>
                  <a:srgbClr val="EBE8E2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marR="0" rtl="0" algn="l">
                <a:lnSpc>
                  <a:spcPct val="13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Arial"/>
                <a:buNone/>
              </a:pPr>
              <a:r>
                <a:rPr lang="en-US" sz="6300">
                  <a:solidFill>
                    <a:srgbClr val="EBE8E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Start Kupp and Diggs</a:t>
              </a:r>
              <a:endParaRPr sz="6300">
                <a:solidFill>
                  <a:srgbClr val="EBE8E2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cxnSp>
        <p:nvCxnSpPr>
          <p:cNvPr id="303" name="Google Shape;303;p27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04" name="Google Shape;304;p27"/>
          <p:cNvGrpSpPr/>
          <p:nvPr/>
        </p:nvGrpSpPr>
        <p:grpSpPr>
          <a:xfrm>
            <a:off x="17626475" y="741248"/>
            <a:ext cx="276986" cy="8804399"/>
            <a:chOff x="24386" y="-7"/>
            <a:chExt cx="369315" cy="11739198"/>
          </a:xfrm>
        </p:grpSpPr>
        <p:sp>
          <p:nvSpPr>
            <p:cNvPr id="305" name="Google Shape;305;p27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BOOTSTRAPPING</a:t>
              </a:r>
              <a:endParaRPr sz="18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306" name="Google Shape;306;p27"/>
            <p:cNvSpPr txBox="1"/>
            <p:nvPr/>
          </p:nvSpPr>
          <p:spPr>
            <a:xfrm rot="5400000">
              <a:off x="-1856314" y="1880693"/>
              <a:ext cx="413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1.,6 START THESE PLAYERS!</a:t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sp>
        <p:nvSpPr>
          <p:cNvPr id="307" name="Google Shape;307;p27"/>
          <p:cNvSpPr txBox="1"/>
          <p:nvPr/>
        </p:nvSpPr>
        <p:spPr>
          <a:xfrm>
            <a:off x="414050" y="6152650"/>
            <a:ext cx="94002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95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Alegreya Sans Medium"/>
              <a:buChar char="-"/>
            </a:pPr>
            <a:r>
              <a:rPr lang="en-US" sz="4200">
                <a:solidFill>
                  <a:schemeClr val="lt2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Both have highest means from bootstrap</a:t>
            </a:r>
            <a:endParaRPr sz="4200">
              <a:solidFill>
                <a:schemeClr val="lt2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95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Alegreya Sans Medium"/>
              <a:buChar char="-"/>
            </a:pPr>
            <a:r>
              <a:rPr lang="en-US" sz="4200">
                <a:solidFill>
                  <a:schemeClr val="lt2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Broad distribution = higher upside</a:t>
            </a:r>
            <a:endParaRPr sz="4200">
              <a:solidFill>
                <a:schemeClr val="lt2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95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Alegreya Sans Medium"/>
              <a:buChar char="-"/>
            </a:pPr>
            <a:r>
              <a:rPr lang="en-US" sz="4200">
                <a:solidFill>
                  <a:schemeClr val="lt2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Maybe due to projected touchdowns?</a:t>
            </a:r>
            <a:endParaRPr sz="4200">
              <a:solidFill>
                <a:schemeClr val="lt2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8"/>
          <p:cNvSpPr txBox="1"/>
          <p:nvPr/>
        </p:nvSpPr>
        <p:spPr>
          <a:xfrm>
            <a:off x="5137396" y="1124544"/>
            <a:ext cx="801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3600">
                <a:latin typeface="Merriweather"/>
                <a:ea typeface="Merriweather"/>
                <a:cs typeface="Merriweather"/>
                <a:sym typeface="Merriweather"/>
              </a:rPr>
              <a:t>OUTCOMES AND TAKEAWAYS</a:t>
            </a:r>
            <a:endParaRPr b="0" i="0" sz="36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313" name="Google Shape;313;p28"/>
          <p:cNvCxnSpPr/>
          <p:nvPr/>
        </p:nvCxnSpPr>
        <p:spPr>
          <a:xfrm>
            <a:off x="1779212" y="1774463"/>
            <a:ext cx="147297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4" name="Google Shape;314;p28"/>
          <p:cNvCxnSpPr/>
          <p:nvPr/>
        </p:nvCxnSpPr>
        <p:spPr>
          <a:xfrm>
            <a:off x="1779212" y="1028700"/>
            <a:ext cx="147297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5" name="Google Shape;315;p28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cap="flat" cmpd="sng" w="28575">
            <a:solidFill>
              <a:srgbClr val="CFC9BD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16" name="Google Shape;316;p28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317" name="Google Shape;317;p28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BOOTSTRAPPING</a:t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318" name="Google Shape;318;p28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CONCLUSION</a:t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graphicFrame>
        <p:nvGraphicFramePr>
          <p:cNvPr id="319" name="Google Shape;319;p28"/>
          <p:cNvGraphicFramePr/>
          <p:nvPr/>
        </p:nvGraphicFramePr>
        <p:xfrm>
          <a:off x="2590800" y="252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{08951704-68ED-4853-8A3E-107173AB94CE}</a:tableStyleId>
              </a:tblPr>
              <a:tblGrid>
                <a:gridCol w="3276600"/>
                <a:gridCol w="3276600"/>
                <a:gridCol w="3276600"/>
                <a:gridCol w="3276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99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PLAYER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99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MEAN PROJ. POINTS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99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ACTUAL POINTS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99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DIFFERENCE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99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COOPER KUPP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99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22.681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99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22.9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99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+0.219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99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STEFON DIGGS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99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21.485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99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22.8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99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+1.315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99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TYREEK HILL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99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20.752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99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31.5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99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+10.748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99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JUSTIN JEFFERSON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99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20.319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99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15.8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99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-4.519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99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DAVANTE ADAMS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99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19.967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99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1.2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99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-18.767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20" name="Google Shape;320;p28"/>
          <p:cNvSpPr txBox="1"/>
          <p:nvPr/>
        </p:nvSpPr>
        <p:spPr>
          <a:xfrm>
            <a:off x="4668300" y="7201075"/>
            <a:ext cx="89514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Medium"/>
              <a:buChar char="●"/>
            </a:pPr>
            <a:r>
              <a:rPr lang="en-US" sz="30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Kupp and Diggs </a:t>
            </a:r>
            <a:r>
              <a:rPr lang="en-US" sz="30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performed</a:t>
            </a:r>
            <a:r>
              <a:rPr lang="en-US" sz="30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 very similarly to projected!!</a:t>
            </a:r>
            <a:endParaRPr sz="3000">
              <a:solidFill>
                <a:schemeClr val="dk1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Medium"/>
              <a:buChar char="●"/>
            </a:pPr>
            <a:r>
              <a:rPr lang="en-US" sz="30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Hill’s Big Day (Dolphins Scored 49 Points)</a:t>
            </a:r>
            <a:endParaRPr sz="3000">
              <a:solidFill>
                <a:schemeClr val="dk1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Medium"/>
              <a:buChar char="●"/>
            </a:pPr>
            <a:r>
              <a:rPr lang="en-US" sz="30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Justin Jefferson: Close but no touchdown</a:t>
            </a:r>
            <a:endParaRPr sz="3000">
              <a:solidFill>
                <a:schemeClr val="dk1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Medium"/>
              <a:buChar char="●"/>
            </a:pPr>
            <a:r>
              <a:rPr lang="en-US" sz="30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Davante Adams: BIG </a:t>
            </a:r>
            <a:r>
              <a:rPr lang="en-US" sz="30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disappointment</a:t>
            </a:r>
            <a:r>
              <a:rPr lang="en-US" sz="30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!!</a:t>
            </a:r>
            <a:endParaRPr sz="3000">
              <a:solidFill>
                <a:schemeClr val="dk1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29"/>
          <p:cNvPicPr preferRelativeResize="0"/>
          <p:nvPr/>
        </p:nvPicPr>
        <p:blipFill rotWithShape="1">
          <a:blip r:embed="rId3">
            <a:alphaModFix/>
          </a:blip>
          <a:srcRect b="33831" l="0" r="0" t="0"/>
          <a:stretch/>
        </p:blipFill>
        <p:spPr>
          <a:xfrm>
            <a:off x="-151075" y="0"/>
            <a:ext cx="17324652" cy="6033949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9"/>
          <p:cNvSpPr txBox="1"/>
          <p:nvPr/>
        </p:nvSpPr>
        <p:spPr>
          <a:xfrm>
            <a:off x="4707099" y="6630275"/>
            <a:ext cx="10968300" cy="26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419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latin typeface="Alegreya Sans Medium"/>
                <a:ea typeface="Alegreya Sans Medium"/>
                <a:cs typeface="Alegreya Sans Medium"/>
                <a:sym typeface="Alegreya Sans Medium"/>
              </a:rPr>
              <a:t>1. Points and the Chi Squared Distribution</a:t>
            </a:r>
            <a:endParaRPr b="0" i="0" sz="1400" u="none" cap="none" strike="noStrik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0" lvl="0" marL="0" marR="0" rtl="0" algn="l">
              <a:lnSpc>
                <a:spcPct val="2419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latin typeface="Alegreya Sans Medium"/>
                <a:ea typeface="Alegreya Sans Medium"/>
                <a:cs typeface="Alegreya Sans Medium"/>
                <a:sym typeface="Alegreya Sans Medium"/>
              </a:rPr>
              <a:t>2. Receiving Yards and the Gamma Distribution</a:t>
            </a:r>
            <a:endParaRPr sz="30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0" lvl="0" marL="0" marR="0" rtl="0" algn="l">
              <a:lnSpc>
                <a:spcPct val="2419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latin typeface="Alegreya Sans Medium"/>
                <a:ea typeface="Alegreya Sans Medium"/>
                <a:cs typeface="Alegreya Sans Medium"/>
                <a:sym typeface="Alegreya Sans Medium"/>
              </a:rPr>
              <a:t>3. Receptions/Targets and the Negative Binomial Distribution</a:t>
            </a:r>
            <a:endParaRPr b="0" i="0" sz="1400" u="none" cap="none" strike="noStrik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cxnSp>
        <p:nvCxnSpPr>
          <p:cNvPr id="327" name="Google Shape;327;p29"/>
          <p:cNvCxnSpPr/>
          <p:nvPr/>
        </p:nvCxnSpPr>
        <p:spPr>
          <a:xfrm>
            <a:off x="3792693" y="7431824"/>
            <a:ext cx="13366500" cy="0"/>
          </a:xfrm>
          <a:prstGeom prst="straightConnector1">
            <a:avLst/>
          </a:prstGeom>
          <a:noFill/>
          <a:ln cap="flat" cmpd="sng" w="28575">
            <a:solidFill>
              <a:srgbClr val="CFC9B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8" name="Google Shape;328;p29"/>
          <p:cNvCxnSpPr/>
          <p:nvPr/>
        </p:nvCxnSpPr>
        <p:spPr>
          <a:xfrm>
            <a:off x="3792693" y="8495574"/>
            <a:ext cx="13380900" cy="0"/>
          </a:xfrm>
          <a:prstGeom prst="straightConnector1">
            <a:avLst/>
          </a:prstGeom>
          <a:noFill/>
          <a:ln cap="flat" cmpd="sng" w="28575">
            <a:solidFill>
              <a:srgbClr val="CFC9B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9" name="Google Shape;329;p29"/>
          <p:cNvCxnSpPr/>
          <p:nvPr/>
        </p:nvCxnSpPr>
        <p:spPr>
          <a:xfrm>
            <a:off x="3792693" y="9593371"/>
            <a:ext cx="13366500" cy="0"/>
          </a:xfrm>
          <a:prstGeom prst="straightConnector1">
            <a:avLst/>
          </a:prstGeom>
          <a:noFill/>
          <a:ln cap="flat" cmpd="sng" w="28575">
            <a:solidFill>
              <a:srgbClr val="CFC9B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0" name="Google Shape;330;p29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cap="flat" cmpd="sng" w="28575">
            <a:solidFill>
              <a:srgbClr val="CFC9B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1" name="Google Shape;331;p29"/>
          <p:cNvSpPr txBox="1"/>
          <p:nvPr/>
        </p:nvSpPr>
        <p:spPr>
          <a:xfrm>
            <a:off x="431650" y="369900"/>
            <a:ext cx="107421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rPr>
              <a:t>Simulation</a:t>
            </a:r>
            <a:endParaRPr sz="6500">
              <a:solidFill>
                <a:schemeClr val="l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332" name="Google Shape;332;p29"/>
          <p:cNvGrpSpPr/>
          <p:nvPr/>
        </p:nvGrpSpPr>
        <p:grpSpPr>
          <a:xfrm>
            <a:off x="17626475" y="741249"/>
            <a:ext cx="276986" cy="8804398"/>
            <a:chOff x="24386" y="-7"/>
            <a:chExt cx="369315" cy="11739198"/>
          </a:xfrm>
        </p:grpSpPr>
        <p:sp>
          <p:nvSpPr>
            <p:cNvPr id="333" name="Google Shape;333;p29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SIMULATION</a:t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334" name="Google Shape;334;p29"/>
            <p:cNvSpPr txBox="1"/>
            <p:nvPr/>
          </p:nvSpPr>
          <p:spPr>
            <a:xfrm rot="5400000">
              <a:off x="-1735264" y="1759643"/>
              <a:ext cx="3888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INTRODUCING SIMULATIONS</a:t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30"/>
          <p:cNvPicPr preferRelativeResize="0"/>
          <p:nvPr/>
        </p:nvPicPr>
        <p:blipFill rotWithShape="1">
          <a:blip r:embed="rId3">
            <a:alphaModFix/>
          </a:blip>
          <a:srcRect b="14275" l="0" r="0" t="14275"/>
          <a:stretch/>
        </p:blipFill>
        <p:spPr>
          <a:xfrm>
            <a:off x="8460692" y="479744"/>
            <a:ext cx="8703360" cy="9327514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466000" y="1352368"/>
            <a:ext cx="7247100" cy="75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u="sng">
                <a:latin typeface="Merriweather"/>
                <a:ea typeface="Merriweather"/>
                <a:cs typeface="Merriweather"/>
                <a:sym typeface="Merriweather"/>
              </a:rPr>
              <a:t>Predicting Fantasy Points:</a:t>
            </a:r>
            <a:endParaRPr sz="6500" u="sng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t/>
            </a:r>
            <a:endParaRPr sz="65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>
                <a:latin typeface="Merriweather"/>
                <a:ea typeface="Merriweather"/>
                <a:cs typeface="Merriweather"/>
                <a:sym typeface="Merriweather"/>
              </a:rPr>
              <a:t>Probability of scoring at least 10 fantasy points</a:t>
            </a:r>
            <a:endParaRPr sz="65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341" name="Google Shape;341;p30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cap="flat" cmpd="sng" w="28575">
            <a:solidFill>
              <a:srgbClr val="CFC9BD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42" name="Google Shape;342;p30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343" name="Google Shape;343;p30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SIMULATION</a:t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344" name="Google Shape;344;p30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PREDICTING POINTS</a:t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oogle Shape;349;p31"/>
          <p:cNvGrpSpPr/>
          <p:nvPr/>
        </p:nvGrpSpPr>
        <p:grpSpPr>
          <a:xfrm>
            <a:off x="12621343" y="-216992"/>
            <a:ext cx="5666695" cy="10504059"/>
            <a:chOff x="0" y="-57150"/>
            <a:chExt cx="1492453" cy="2766483"/>
          </a:xfrm>
        </p:grpSpPr>
        <p:sp>
          <p:nvSpPr>
            <p:cNvPr id="350" name="Google Shape;350;p31"/>
            <p:cNvSpPr/>
            <p:nvPr/>
          </p:nvSpPr>
          <p:spPr>
            <a:xfrm>
              <a:off x="0" y="0"/>
              <a:ext cx="1492453" cy="2709333"/>
            </a:xfrm>
            <a:custGeom>
              <a:rect b="b" l="l" r="r" t="t"/>
              <a:pathLst>
                <a:path extrusionOk="0" h="2709333" w="1492453">
                  <a:moveTo>
                    <a:pt x="0" y="0"/>
                  </a:moveTo>
                  <a:lnTo>
                    <a:pt x="1492453" y="0"/>
                  </a:lnTo>
                  <a:lnTo>
                    <a:pt x="149245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FC9BD"/>
            </a:solidFill>
            <a:ln>
              <a:noFill/>
            </a:ln>
          </p:spPr>
        </p:sp>
        <p:sp>
          <p:nvSpPr>
            <p:cNvPr id="351" name="Google Shape;351;p31"/>
            <p:cNvSpPr txBox="1"/>
            <p:nvPr/>
          </p:nvSpPr>
          <p:spPr>
            <a:xfrm>
              <a:off x="0" y="-57150"/>
              <a:ext cx="812700" cy="8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52" name="Google Shape;352;p31"/>
          <p:cNvPicPr preferRelativeResize="0"/>
          <p:nvPr/>
        </p:nvPicPr>
        <p:blipFill rotWithShape="1">
          <a:blip r:embed="rId3">
            <a:alphaModFix/>
          </a:blip>
          <a:srcRect b="0" l="3643" r="3652" t="0"/>
          <a:stretch/>
        </p:blipFill>
        <p:spPr>
          <a:xfrm>
            <a:off x="9998049" y="1281161"/>
            <a:ext cx="7161238" cy="77246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3" name="Google Shape;353;p31"/>
          <p:cNvGrpSpPr/>
          <p:nvPr/>
        </p:nvGrpSpPr>
        <p:grpSpPr>
          <a:xfrm>
            <a:off x="-767121" y="630577"/>
            <a:ext cx="10014871" cy="3035574"/>
            <a:chOff x="0" y="0"/>
            <a:chExt cx="13353161" cy="4047432"/>
          </a:xfrm>
        </p:grpSpPr>
        <p:cxnSp>
          <p:nvCxnSpPr>
            <p:cNvPr id="354" name="Google Shape;354;p31"/>
            <p:cNvCxnSpPr/>
            <p:nvPr/>
          </p:nvCxnSpPr>
          <p:spPr>
            <a:xfrm>
              <a:off x="0" y="0"/>
              <a:ext cx="12557700" cy="0"/>
            </a:xfrm>
            <a:prstGeom prst="straightConnector1">
              <a:avLst/>
            </a:prstGeom>
            <a:noFill/>
            <a:ln cap="flat" cmpd="sng" w="38100">
              <a:solidFill>
                <a:srgbClr val="EBE8E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5" name="Google Shape;355;p31"/>
            <p:cNvCxnSpPr/>
            <p:nvPr/>
          </p:nvCxnSpPr>
          <p:spPr>
            <a:xfrm>
              <a:off x="0" y="4047432"/>
              <a:ext cx="12557700" cy="0"/>
            </a:xfrm>
            <a:prstGeom prst="straightConnector1">
              <a:avLst/>
            </a:prstGeom>
            <a:noFill/>
            <a:ln cap="flat" cmpd="sng" w="38100">
              <a:solidFill>
                <a:srgbClr val="EBE8E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56" name="Google Shape;356;p31"/>
            <p:cNvSpPr txBox="1"/>
            <p:nvPr/>
          </p:nvSpPr>
          <p:spPr>
            <a:xfrm>
              <a:off x="1797161" y="601531"/>
              <a:ext cx="11556000" cy="30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Arial"/>
                <a:buNone/>
              </a:pPr>
              <a:r>
                <a:rPr lang="en-US" sz="6500">
                  <a:solidFill>
                    <a:srgbClr val="EBE8E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Why the Chi Squared Distribution?</a:t>
              </a:r>
              <a:endParaRPr sz="6300">
                <a:solidFill>
                  <a:srgbClr val="EBE8E2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cxnSp>
        <p:nvCxnSpPr>
          <p:cNvPr id="357" name="Google Shape;357;p31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58" name="Google Shape;358;p31"/>
          <p:cNvGrpSpPr/>
          <p:nvPr/>
        </p:nvGrpSpPr>
        <p:grpSpPr>
          <a:xfrm>
            <a:off x="17626475" y="741248"/>
            <a:ext cx="276986" cy="8804399"/>
            <a:chOff x="24386" y="-7"/>
            <a:chExt cx="369315" cy="11739198"/>
          </a:xfrm>
        </p:grpSpPr>
        <p:sp>
          <p:nvSpPr>
            <p:cNvPr id="359" name="Google Shape;359;p31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SIMULATION</a:t>
              </a:r>
              <a:endParaRPr sz="18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360" name="Google Shape;360;p31"/>
            <p:cNvSpPr txBox="1"/>
            <p:nvPr/>
          </p:nvSpPr>
          <p:spPr>
            <a:xfrm rot="5400000">
              <a:off x="-1856314" y="1880693"/>
              <a:ext cx="413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WHY CHI SQUARED?</a:t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sp>
        <p:nvSpPr>
          <p:cNvPr id="361" name="Google Shape;361;p31"/>
          <p:cNvSpPr txBox="1"/>
          <p:nvPr/>
        </p:nvSpPr>
        <p:spPr>
          <a:xfrm>
            <a:off x="451190" y="4666950"/>
            <a:ext cx="8241600" cy="31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legreya Sans Medium"/>
              <a:buChar char="-"/>
            </a:pPr>
            <a:r>
              <a:rPr lang="en-US" sz="3000">
                <a:solidFill>
                  <a:schemeClr val="lt2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First tried Gamma distribution, ran into over-fitting issues</a:t>
            </a:r>
            <a:endParaRPr sz="3000">
              <a:solidFill>
                <a:schemeClr val="lt2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legreya Sans Medium"/>
              <a:buChar char="-"/>
            </a:pPr>
            <a:r>
              <a:rPr lang="en-US" sz="3000">
                <a:solidFill>
                  <a:schemeClr val="lt2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Trying Gamma distribution again and realized “rate” was similar to Chi Squared’s 0.5</a:t>
            </a:r>
            <a:endParaRPr sz="3000">
              <a:solidFill>
                <a:schemeClr val="lt2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legreya Sans Medium"/>
              <a:buChar char="-"/>
            </a:pPr>
            <a:r>
              <a:rPr lang="en-US" sz="3000">
                <a:solidFill>
                  <a:schemeClr val="lt2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Decision reasoning: right skewed distribution with a continuous scale that’s greater than zero.</a:t>
            </a:r>
            <a:endParaRPr sz="3000">
              <a:solidFill>
                <a:schemeClr val="lt2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Google Shape;97;p14"/>
          <p:cNvCxnSpPr/>
          <p:nvPr/>
        </p:nvCxnSpPr>
        <p:spPr>
          <a:xfrm>
            <a:off x="0" y="5889908"/>
            <a:ext cx="18288000" cy="0"/>
          </a:xfrm>
          <a:prstGeom prst="straightConnector1">
            <a:avLst/>
          </a:prstGeom>
          <a:noFill/>
          <a:ln cap="flat" cmpd="sng" w="28575">
            <a:solidFill>
              <a:srgbClr val="CFC9B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" name="Google Shape;98;p14"/>
          <p:cNvSpPr txBox="1"/>
          <p:nvPr/>
        </p:nvSpPr>
        <p:spPr>
          <a:xfrm>
            <a:off x="838175" y="4523063"/>
            <a:ext cx="33648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>
                <a:latin typeface="Merriweather"/>
                <a:ea typeface="Merriweather"/>
                <a:cs typeface="Merriweather"/>
                <a:sym typeface="Merriweather"/>
              </a:rPr>
              <a:t>FANTASY FOOTBALL EXPLAINED</a:t>
            </a:r>
            <a:endParaRPr b="0" i="0" sz="14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838200" y="6531047"/>
            <a:ext cx="2818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legreya Sans Medium"/>
              <a:buAutoNum type="arabicPeriod"/>
            </a:pPr>
            <a:r>
              <a:rPr lang="en-US" sz="2000">
                <a:latin typeface="Alegreya Sans Medium"/>
                <a:ea typeface="Alegreya Sans Medium"/>
                <a:cs typeface="Alegreya Sans Medium"/>
                <a:sym typeface="Alegreya Sans Medium"/>
              </a:rPr>
              <a:t>Our Data</a:t>
            </a:r>
            <a:endParaRPr sz="20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egreya Sans Medium"/>
              <a:buAutoNum type="arabicPeriod"/>
            </a:pPr>
            <a:r>
              <a:rPr lang="en-US" sz="2000">
                <a:latin typeface="Alegreya Sans Medium"/>
                <a:ea typeface="Alegreya Sans Medium"/>
                <a:cs typeface="Alegreya Sans Medium"/>
                <a:sym typeface="Alegreya Sans Medium"/>
              </a:rPr>
              <a:t>Why Fantasy Football</a:t>
            </a:r>
            <a:endParaRPr sz="20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egreya Sans Medium"/>
              <a:buAutoNum type="arabicPeriod"/>
            </a:pPr>
            <a:r>
              <a:rPr lang="en-US" sz="2000">
                <a:latin typeface="Alegreya Sans Medium"/>
                <a:ea typeface="Alegreya Sans Medium"/>
                <a:cs typeface="Alegreya Sans Medium"/>
                <a:sym typeface="Alegreya Sans Medium"/>
              </a:rPr>
              <a:t>Basic Overview of Fantasy Scoring</a:t>
            </a:r>
            <a:endParaRPr sz="2000"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5126758" y="6531047"/>
            <a:ext cx="28182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latin typeface="Alegreya Sans Medium"/>
                <a:ea typeface="Alegreya Sans Medium"/>
                <a:cs typeface="Alegreya Sans Medium"/>
                <a:sym typeface="Alegreya Sans Medium"/>
              </a:rPr>
              <a:t>Sampling  and graphing for player projections.</a:t>
            </a:r>
            <a:endParaRPr b="0" i="0" sz="1400" u="none" cap="none" strike="noStrik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9415317" y="6531047"/>
            <a:ext cx="2818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latin typeface="Alegreya Sans Medium"/>
                <a:ea typeface="Alegreya Sans Medium"/>
                <a:cs typeface="Alegreya Sans Medium"/>
                <a:sym typeface="Alegreya Sans Medium"/>
              </a:rPr>
              <a:t>Using Distributions to predict Wide Receiver Scoring and Stats.</a:t>
            </a:r>
            <a:endParaRPr b="0" i="0" sz="1400" u="none" cap="none" strike="noStrik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13703875" y="6531047"/>
            <a:ext cx="281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latin typeface="Alegreya Sans Medium"/>
                <a:ea typeface="Alegreya Sans Medium"/>
                <a:cs typeface="Alegreya Sans Medium"/>
                <a:sym typeface="Alegreya Sans Medium"/>
              </a:rPr>
              <a:t>Outcomes of our data </a:t>
            </a:r>
            <a:endParaRPr b="0" i="0" sz="1400" u="none" cap="none" strike="noStrik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5126758" y="4523063"/>
            <a:ext cx="33648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>
                <a:latin typeface="Merriweather"/>
                <a:ea typeface="Merriweather"/>
                <a:cs typeface="Merriweather"/>
                <a:sym typeface="Merriweather"/>
              </a:rPr>
              <a:t>BOOTSTRAPPING EXAMPLES</a:t>
            </a:r>
            <a:endParaRPr b="0" i="0" sz="14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04" name="Google Shape;104;p14"/>
          <p:cNvGrpSpPr/>
          <p:nvPr/>
        </p:nvGrpSpPr>
        <p:grpSpPr>
          <a:xfrm>
            <a:off x="839706" y="5585684"/>
            <a:ext cx="672112" cy="675125"/>
            <a:chOff x="2008" y="0"/>
            <a:chExt cx="896149" cy="900166"/>
          </a:xfrm>
        </p:grpSpPr>
        <p:grpSp>
          <p:nvGrpSpPr>
            <p:cNvPr id="105" name="Google Shape;105;p14"/>
            <p:cNvGrpSpPr/>
            <p:nvPr/>
          </p:nvGrpSpPr>
          <p:grpSpPr>
            <a:xfrm>
              <a:off x="2008" y="0"/>
              <a:ext cx="896149" cy="900166"/>
              <a:chOff x="1813" y="0"/>
              <a:chExt cx="809173" cy="812800"/>
            </a:xfrm>
          </p:grpSpPr>
          <p:sp>
            <p:nvSpPr>
              <p:cNvPr id="106" name="Google Shape;106;p1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CFC9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3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8" name="Google Shape;108;p14"/>
            <p:cNvSpPr txBox="1"/>
            <p:nvPr/>
          </p:nvSpPr>
          <p:spPr>
            <a:xfrm>
              <a:off x="69299" y="196083"/>
              <a:ext cx="7362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01</a:t>
              </a:r>
              <a:endParaRPr b="0" i="0" sz="1400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109" name="Google Shape;109;p14"/>
          <p:cNvGrpSpPr/>
          <p:nvPr/>
        </p:nvGrpSpPr>
        <p:grpSpPr>
          <a:xfrm>
            <a:off x="5128264" y="5585684"/>
            <a:ext cx="672112" cy="675125"/>
            <a:chOff x="2008" y="0"/>
            <a:chExt cx="896149" cy="900166"/>
          </a:xfrm>
        </p:grpSpPr>
        <p:grpSp>
          <p:nvGrpSpPr>
            <p:cNvPr id="110" name="Google Shape;110;p14"/>
            <p:cNvGrpSpPr/>
            <p:nvPr/>
          </p:nvGrpSpPr>
          <p:grpSpPr>
            <a:xfrm>
              <a:off x="2008" y="0"/>
              <a:ext cx="896149" cy="900166"/>
              <a:chOff x="1813" y="0"/>
              <a:chExt cx="809173" cy="812800"/>
            </a:xfrm>
          </p:grpSpPr>
          <p:sp>
            <p:nvSpPr>
              <p:cNvPr id="111" name="Google Shape;111;p1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CFC9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3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3" name="Google Shape;113;p14"/>
            <p:cNvSpPr txBox="1"/>
            <p:nvPr/>
          </p:nvSpPr>
          <p:spPr>
            <a:xfrm>
              <a:off x="69299" y="196083"/>
              <a:ext cx="7362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Merriweather Light"/>
                  <a:ea typeface="Merriweather Light"/>
                  <a:cs typeface="Merriweather Light"/>
                  <a:sym typeface="Merriweather Light"/>
                </a:rPr>
                <a:t>02</a:t>
              </a:r>
              <a:endParaRPr b="0" i="0" sz="1400" u="none" cap="none" strike="noStrike">
                <a:solidFill>
                  <a:srgbClr val="000000"/>
                </a:solidFill>
                <a:latin typeface="Merriweather Light"/>
                <a:ea typeface="Merriweather Light"/>
                <a:cs typeface="Merriweather Light"/>
                <a:sym typeface="Merriweather Light"/>
              </a:endParaRPr>
            </a:p>
          </p:txBody>
        </p:sp>
      </p:grpSp>
      <p:grpSp>
        <p:nvGrpSpPr>
          <p:cNvPr id="114" name="Google Shape;114;p14"/>
          <p:cNvGrpSpPr/>
          <p:nvPr/>
        </p:nvGrpSpPr>
        <p:grpSpPr>
          <a:xfrm>
            <a:off x="9413364" y="5585684"/>
            <a:ext cx="672112" cy="675125"/>
            <a:chOff x="2008" y="0"/>
            <a:chExt cx="896149" cy="900166"/>
          </a:xfrm>
        </p:grpSpPr>
        <p:grpSp>
          <p:nvGrpSpPr>
            <p:cNvPr id="115" name="Google Shape;115;p14"/>
            <p:cNvGrpSpPr/>
            <p:nvPr/>
          </p:nvGrpSpPr>
          <p:grpSpPr>
            <a:xfrm>
              <a:off x="2008" y="0"/>
              <a:ext cx="896149" cy="900166"/>
              <a:chOff x="1813" y="0"/>
              <a:chExt cx="809173" cy="812800"/>
            </a:xfrm>
          </p:grpSpPr>
          <p:sp>
            <p:nvSpPr>
              <p:cNvPr id="116" name="Google Shape;116;p1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CFC9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3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8" name="Google Shape;118;p14"/>
            <p:cNvSpPr txBox="1"/>
            <p:nvPr/>
          </p:nvSpPr>
          <p:spPr>
            <a:xfrm>
              <a:off x="69299" y="196083"/>
              <a:ext cx="7362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03</a:t>
              </a:r>
              <a:endParaRPr b="0" i="0" sz="1400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119" name="Google Shape;119;p14"/>
          <p:cNvGrpSpPr/>
          <p:nvPr/>
        </p:nvGrpSpPr>
        <p:grpSpPr>
          <a:xfrm>
            <a:off x="13698464" y="5585684"/>
            <a:ext cx="672112" cy="675125"/>
            <a:chOff x="2008" y="0"/>
            <a:chExt cx="896149" cy="900166"/>
          </a:xfrm>
        </p:grpSpPr>
        <p:grpSp>
          <p:nvGrpSpPr>
            <p:cNvPr id="120" name="Google Shape;120;p14"/>
            <p:cNvGrpSpPr/>
            <p:nvPr/>
          </p:nvGrpSpPr>
          <p:grpSpPr>
            <a:xfrm>
              <a:off x="2008" y="0"/>
              <a:ext cx="896149" cy="900166"/>
              <a:chOff x="1813" y="0"/>
              <a:chExt cx="809173" cy="812800"/>
            </a:xfrm>
          </p:grpSpPr>
          <p:sp>
            <p:nvSpPr>
              <p:cNvPr id="121" name="Google Shape;121;p1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CFC9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3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3" name="Google Shape;123;p14"/>
            <p:cNvSpPr txBox="1"/>
            <p:nvPr/>
          </p:nvSpPr>
          <p:spPr>
            <a:xfrm>
              <a:off x="69299" y="196083"/>
              <a:ext cx="7362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04</a:t>
              </a:r>
              <a:endParaRPr b="0" i="0" sz="1400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124" name="Google Shape;124;p14"/>
          <p:cNvSpPr txBox="1"/>
          <p:nvPr/>
        </p:nvSpPr>
        <p:spPr>
          <a:xfrm>
            <a:off x="13703850" y="4468838"/>
            <a:ext cx="33648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>
                <a:latin typeface="Merriweather"/>
                <a:ea typeface="Merriweather"/>
                <a:cs typeface="Merriweather"/>
                <a:sym typeface="Merriweather"/>
              </a:rPr>
              <a:t>APPLICATIONS AND CONCLUSIONS</a:t>
            </a:r>
            <a:endParaRPr b="0" i="0" sz="14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5" name="Google Shape;125;p14"/>
          <p:cNvSpPr txBox="1"/>
          <p:nvPr/>
        </p:nvSpPr>
        <p:spPr>
          <a:xfrm>
            <a:off x="9415305" y="4523063"/>
            <a:ext cx="33648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>
                <a:latin typeface="Merriweather"/>
                <a:ea typeface="Merriweather"/>
                <a:cs typeface="Merriweather"/>
                <a:sym typeface="Merriweather"/>
              </a:rPr>
              <a:t>SIMULATION EXAMPLES</a:t>
            </a:r>
            <a:endParaRPr b="0" i="0" sz="14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6" name="Google Shape;126;p14"/>
          <p:cNvSpPr txBox="1"/>
          <p:nvPr/>
        </p:nvSpPr>
        <p:spPr>
          <a:xfrm>
            <a:off x="914400" y="1271587"/>
            <a:ext cx="107421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>
                <a:latin typeface="Merriweather"/>
                <a:ea typeface="Merriweather"/>
                <a:cs typeface="Merriweather"/>
                <a:sym typeface="Merriweather"/>
              </a:rPr>
              <a:t>Overview</a:t>
            </a:r>
            <a:endParaRPr b="0" i="0" sz="14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127" name="Google Shape;127;p14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cap="flat" cmpd="sng" w="28575">
            <a:solidFill>
              <a:srgbClr val="CFC9BD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8" name="Google Shape;128;p14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129" name="Google Shape;129;p14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Page 2</a:t>
              </a:r>
              <a:endParaRPr sz="18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130" name="Google Shape;130;p14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OVERVIEW</a:t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2"/>
          <p:cNvSpPr txBox="1"/>
          <p:nvPr/>
        </p:nvSpPr>
        <p:spPr>
          <a:xfrm>
            <a:off x="5137396" y="1230131"/>
            <a:ext cx="80133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>
                <a:latin typeface="Merriweather"/>
                <a:ea typeface="Merriweather"/>
                <a:cs typeface="Merriweather"/>
                <a:sym typeface="Merriweather"/>
              </a:rPr>
              <a:t>FITTING THE DATA - </a:t>
            </a:r>
            <a:r>
              <a:rPr i="1" lang="en-US" sz="2499">
                <a:latin typeface="Merriweather"/>
                <a:ea typeface="Merriweather"/>
                <a:cs typeface="Merriweather"/>
                <a:sym typeface="Merriweather"/>
              </a:rPr>
              <a:t>FITDISTRPLUS</a:t>
            </a:r>
            <a:r>
              <a:rPr lang="en-US" sz="2499">
                <a:latin typeface="Merriweather"/>
                <a:ea typeface="Merriweather"/>
                <a:cs typeface="Merriweather"/>
                <a:sym typeface="Merriweather"/>
              </a:rPr>
              <a:t> PACKAGE</a:t>
            </a:r>
            <a:endParaRPr b="0" i="0" sz="14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367" name="Google Shape;367;p32"/>
          <p:cNvCxnSpPr/>
          <p:nvPr/>
        </p:nvCxnSpPr>
        <p:spPr>
          <a:xfrm>
            <a:off x="1779212" y="1774463"/>
            <a:ext cx="147297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8" name="Google Shape;368;p32"/>
          <p:cNvCxnSpPr/>
          <p:nvPr/>
        </p:nvCxnSpPr>
        <p:spPr>
          <a:xfrm>
            <a:off x="1779212" y="1028700"/>
            <a:ext cx="147297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9" name="Google Shape;369;p32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cap="flat" cmpd="sng" w="28575">
            <a:solidFill>
              <a:srgbClr val="CFC9BD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70" name="Google Shape;370;p32"/>
          <p:cNvGrpSpPr/>
          <p:nvPr/>
        </p:nvGrpSpPr>
        <p:grpSpPr>
          <a:xfrm>
            <a:off x="17626475" y="741254"/>
            <a:ext cx="276986" cy="8804447"/>
            <a:chOff x="24386" y="0"/>
            <a:chExt cx="369315" cy="11739263"/>
          </a:xfrm>
        </p:grpSpPr>
        <p:sp>
          <p:nvSpPr>
            <p:cNvPr id="371" name="Google Shape;371;p32"/>
            <p:cNvSpPr txBox="1"/>
            <p:nvPr/>
          </p:nvSpPr>
          <p:spPr>
            <a:xfrm rot="5400000">
              <a:off x="-1886014" y="9459563"/>
              <a:ext cx="4190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CHI SQUARED DIST.</a:t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372" name="Google Shape;372;p32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FITTING DATA</a:t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sp>
        <p:nvSpPr>
          <p:cNvPr id="373" name="Google Shape;373;p32"/>
          <p:cNvSpPr txBox="1"/>
          <p:nvPr/>
        </p:nvSpPr>
        <p:spPr>
          <a:xfrm>
            <a:off x="6189300" y="427075"/>
            <a:ext cx="590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https://www.statology.org/fit-gamma-distribution-to-dataset-in-r/</a:t>
            </a:r>
            <a:endParaRPr/>
          </a:p>
        </p:txBody>
      </p:sp>
      <p:sp>
        <p:nvSpPr>
          <p:cNvPr id="374" name="Google Shape;374;p32"/>
          <p:cNvSpPr txBox="1"/>
          <p:nvPr/>
        </p:nvSpPr>
        <p:spPr>
          <a:xfrm>
            <a:off x="3279950" y="6469250"/>
            <a:ext cx="11728200" cy="28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419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1. Straight-Forward Package to fit data</a:t>
            </a:r>
            <a:endParaRPr>
              <a:solidFill>
                <a:schemeClr val="dk1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0" lvl="0" marL="0" rtl="0" algn="l">
              <a:lnSpc>
                <a:spcPct val="2419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2. Can use for any distribution (we used Gamma and Chi-Squared)</a:t>
            </a:r>
            <a:endParaRPr sz="3000">
              <a:solidFill>
                <a:schemeClr val="dk1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0" lvl="0" marL="0" rtl="0" algn="l">
              <a:lnSpc>
                <a:spcPct val="2419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3. Many methods of fitting (we focused on maximum likelihood estimation)</a:t>
            </a:r>
            <a:endParaRPr>
              <a:solidFill>
                <a:schemeClr val="dk1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pic>
        <p:nvPicPr>
          <p:cNvPr id="375" name="Google Shape;37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4576" y="2044006"/>
            <a:ext cx="14458950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0" name="Google Shape;380;p33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cap="flat" cmpd="sng" w="28575">
            <a:solidFill>
              <a:srgbClr val="CFC9BD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81" name="Google Shape;381;p33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382" name="Google Shape;382;p33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CHI-SQUARED DIST.</a:t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383" name="Google Shape;383;p33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HISTOGRAM</a:t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pic>
        <p:nvPicPr>
          <p:cNvPr id="384" name="Google Shape;3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613" y="1924375"/>
            <a:ext cx="8291725" cy="6438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17299" y="1987025"/>
            <a:ext cx="8130326" cy="631285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3"/>
          <p:cNvSpPr txBox="1"/>
          <p:nvPr/>
        </p:nvSpPr>
        <p:spPr>
          <a:xfrm>
            <a:off x="4160951" y="1209275"/>
            <a:ext cx="9162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>
                <a:latin typeface="Merriweather"/>
                <a:ea typeface="Merriweather"/>
                <a:cs typeface="Merriweather"/>
                <a:sym typeface="Merriweather"/>
              </a:rPr>
              <a:t>FITTING THE DATA - ADJUSTING AWAY FROM ZERO MIN</a:t>
            </a:r>
            <a:endParaRPr b="0" sz="14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387" name="Google Shape;387;p33"/>
          <p:cNvCxnSpPr/>
          <p:nvPr/>
        </p:nvCxnSpPr>
        <p:spPr>
          <a:xfrm>
            <a:off x="1779212" y="1774463"/>
            <a:ext cx="147297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8" name="Google Shape;388;p33"/>
          <p:cNvCxnSpPr/>
          <p:nvPr/>
        </p:nvCxnSpPr>
        <p:spPr>
          <a:xfrm>
            <a:off x="1779212" y="1028700"/>
            <a:ext cx="147297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89" name="Google Shape;38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4026" y="8693026"/>
            <a:ext cx="4895850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4" name="Google Shape;394;p34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cap="flat" cmpd="sng" w="28575">
            <a:solidFill>
              <a:srgbClr val="CFC9BD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95" name="Google Shape;395;p34"/>
          <p:cNvGrpSpPr/>
          <p:nvPr/>
        </p:nvGrpSpPr>
        <p:grpSpPr>
          <a:xfrm>
            <a:off x="17626475" y="741248"/>
            <a:ext cx="276986" cy="8804399"/>
            <a:chOff x="24386" y="-8"/>
            <a:chExt cx="369315" cy="11739199"/>
          </a:xfrm>
        </p:grpSpPr>
        <p:sp>
          <p:nvSpPr>
            <p:cNvPr id="396" name="Google Shape;396;p34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CHI-SQUARED DIST.</a:t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397" name="Google Shape;397;p34"/>
            <p:cNvSpPr txBox="1"/>
            <p:nvPr/>
          </p:nvSpPr>
          <p:spPr>
            <a:xfrm rot="5400000">
              <a:off x="-1983964" y="2008342"/>
              <a:ext cx="4386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HISTOGRAM: ACTUAL VS FITTED</a:t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pic>
        <p:nvPicPr>
          <p:cNvPr id="398" name="Google Shape;39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3249" y="1987075"/>
            <a:ext cx="8130326" cy="631285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4"/>
          <p:cNvSpPr txBox="1"/>
          <p:nvPr/>
        </p:nvSpPr>
        <p:spPr>
          <a:xfrm>
            <a:off x="4160951" y="1209275"/>
            <a:ext cx="9162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>
                <a:latin typeface="Merriweather"/>
                <a:ea typeface="Merriweather"/>
                <a:cs typeface="Merriweather"/>
                <a:sym typeface="Merriweather"/>
              </a:rPr>
              <a:t>FITTING THE DATA - ACTUAL HISTOGRAM VS FITTED</a:t>
            </a:r>
            <a:endParaRPr sz="2499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t/>
            </a:r>
            <a:endParaRPr sz="2499"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400" name="Google Shape;400;p34"/>
          <p:cNvCxnSpPr/>
          <p:nvPr/>
        </p:nvCxnSpPr>
        <p:spPr>
          <a:xfrm>
            <a:off x="1779212" y="1774463"/>
            <a:ext cx="147297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1" name="Google Shape;401;p34"/>
          <p:cNvCxnSpPr/>
          <p:nvPr/>
        </p:nvCxnSpPr>
        <p:spPr>
          <a:xfrm>
            <a:off x="1779212" y="1028700"/>
            <a:ext cx="147297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02" name="Google Shape;40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051" y="1977175"/>
            <a:ext cx="8155849" cy="633265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4"/>
          <p:cNvSpPr txBox="1"/>
          <p:nvPr/>
        </p:nvSpPr>
        <p:spPr>
          <a:xfrm>
            <a:off x="3500450" y="8688875"/>
            <a:ext cx="11287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1. Difference in tails</a:t>
            </a:r>
            <a:endParaRPr sz="3000">
              <a:solidFill>
                <a:schemeClr val="dk1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2. Why 7?</a:t>
            </a:r>
            <a:endParaRPr sz="3000">
              <a:solidFill>
                <a:schemeClr val="dk1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/>
          <p:nvPr/>
        </p:nvSpPr>
        <p:spPr>
          <a:xfrm>
            <a:off x="2304600" y="1209288"/>
            <a:ext cx="136788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>
                <a:latin typeface="Merriweather"/>
                <a:ea typeface="Merriweather"/>
                <a:cs typeface="Merriweather"/>
                <a:sym typeface="Merriweather"/>
              </a:rPr>
              <a:t>SIMULATION SCENARIO - LIKELIHOOD OF SCORING AT LEAST 10 POINTS</a:t>
            </a:r>
            <a:endParaRPr b="0" i="0" sz="14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409" name="Google Shape;409;p35"/>
          <p:cNvCxnSpPr/>
          <p:nvPr/>
        </p:nvCxnSpPr>
        <p:spPr>
          <a:xfrm>
            <a:off x="1779212" y="1774463"/>
            <a:ext cx="147297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0" name="Google Shape;410;p35"/>
          <p:cNvCxnSpPr/>
          <p:nvPr/>
        </p:nvCxnSpPr>
        <p:spPr>
          <a:xfrm>
            <a:off x="1779212" y="1028700"/>
            <a:ext cx="147297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1" name="Google Shape;411;p35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cap="flat" cmpd="sng" w="28575">
            <a:solidFill>
              <a:srgbClr val="CFC9BD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12" name="Google Shape;412;p35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413" name="Google Shape;413;p35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CHI SQUARED DIST.</a:t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414" name="Google Shape;414;p35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CONCLUSION</a:t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sp>
        <p:nvSpPr>
          <p:cNvPr id="415" name="Google Shape;415;p35"/>
          <p:cNvSpPr txBox="1"/>
          <p:nvPr/>
        </p:nvSpPr>
        <p:spPr>
          <a:xfrm>
            <a:off x="2304600" y="6886725"/>
            <a:ext cx="13533900" cy="28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419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1. From Chi-Squared distribution: 88.75% of a random top 50 Fantasy WR </a:t>
            </a:r>
            <a:r>
              <a:rPr lang="en-US" sz="30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≥</a:t>
            </a:r>
            <a:r>
              <a:rPr lang="en-US" sz="30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 10 PPR Points</a:t>
            </a:r>
            <a:endParaRPr>
              <a:solidFill>
                <a:schemeClr val="dk1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0" lvl="0" marL="0" rtl="0" algn="l">
              <a:lnSpc>
                <a:spcPct val="2419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2. Simulation gives 84.29% of the top 50 players </a:t>
            </a:r>
            <a:r>
              <a:rPr lang="en-US" sz="30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 ≥</a:t>
            </a:r>
            <a:r>
              <a:rPr lang="en-US" sz="30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 10 PPR Points</a:t>
            </a:r>
            <a:endParaRPr sz="3000">
              <a:solidFill>
                <a:schemeClr val="dk1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0" lvl="0" marL="0" rtl="0" algn="l">
              <a:lnSpc>
                <a:spcPct val="2419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3.  Why we are satisfied with the model, and how this could be used</a:t>
            </a:r>
            <a:endParaRPr>
              <a:solidFill>
                <a:schemeClr val="dk1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pic>
        <p:nvPicPr>
          <p:cNvPr id="416" name="Google Shape;41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3101" y="1955038"/>
            <a:ext cx="7470465" cy="457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5"/>
          <p:cNvPicPr preferRelativeResize="0"/>
          <p:nvPr/>
        </p:nvPicPr>
        <p:blipFill rotWithShape="1">
          <a:blip r:embed="rId4">
            <a:alphaModFix/>
          </a:blip>
          <a:srcRect b="25054" l="0" r="0" t="0"/>
          <a:stretch/>
        </p:blipFill>
        <p:spPr>
          <a:xfrm>
            <a:off x="2929325" y="1980226"/>
            <a:ext cx="3062855" cy="452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36"/>
          <p:cNvPicPr preferRelativeResize="0"/>
          <p:nvPr/>
        </p:nvPicPr>
        <p:blipFill rotWithShape="1">
          <a:blip r:embed="rId3">
            <a:alphaModFix/>
          </a:blip>
          <a:srcRect b="14275" l="0" r="0" t="14275"/>
          <a:stretch/>
        </p:blipFill>
        <p:spPr>
          <a:xfrm>
            <a:off x="8460692" y="479744"/>
            <a:ext cx="8703360" cy="9327514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6"/>
          <p:cNvSpPr txBox="1"/>
          <p:nvPr/>
        </p:nvSpPr>
        <p:spPr>
          <a:xfrm>
            <a:off x="333600" y="604143"/>
            <a:ext cx="7247100" cy="88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u="sng">
                <a:latin typeface="Merriweather"/>
                <a:ea typeface="Merriweather"/>
                <a:cs typeface="Merriweather"/>
                <a:sym typeface="Merriweather"/>
              </a:rPr>
              <a:t>Predicting Receiving Yards:</a:t>
            </a:r>
            <a:endParaRPr sz="6500" u="sng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t/>
            </a:r>
            <a:endParaRPr sz="65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>
                <a:latin typeface="Merriweather"/>
                <a:ea typeface="Merriweather"/>
                <a:cs typeface="Merriweather"/>
                <a:sym typeface="Merriweather"/>
              </a:rPr>
              <a:t>Probability of a top 50 WR Gaining at least 75 Yards</a:t>
            </a:r>
            <a:endParaRPr sz="65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424" name="Google Shape;424;p36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cap="flat" cmpd="sng" w="28575">
            <a:solidFill>
              <a:srgbClr val="CFC9BD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25" name="Google Shape;425;p36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426" name="Google Shape;426;p36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PAGE NUMBER</a:t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427" name="Google Shape;427;p36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PROJECT TIMELINE</a:t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37"/>
          <p:cNvGrpSpPr/>
          <p:nvPr/>
        </p:nvGrpSpPr>
        <p:grpSpPr>
          <a:xfrm>
            <a:off x="12621343" y="-216992"/>
            <a:ext cx="5666695" cy="10504059"/>
            <a:chOff x="0" y="-57150"/>
            <a:chExt cx="1492453" cy="2766483"/>
          </a:xfrm>
        </p:grpSpPr>
        <p:sp>
          <p:nvSpPr>
            <p:cNvPr id="433" name="Google Shape;433;p37"/>
            <p:cNvSpPr/>
            <p:nvPr/>
          </p:nvSpPr>
          <p:spPr>
            <a:xfrm>
              <a:off x="0" y="0"/>
              <a:ext cx="1492453" cy="2709333"/>
            </a:xfrm>
            <a:custGeom>
              <a:rect b="b" l="l" r="r" t="t"/>
              <a:pathLst>
                <a:path extrusionOk="0" h="2709333" w="1492453">
                  <a:moveTo>
                    <a:pt x="0" y="0"/>
                  </a:moveTo>
                  <a:lnTo>
                    <a:pt x="1492453" y="0"/>
                  </a:lnTo>
                  <a:lnTo>
                    <a:pt x="149245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FC9BD"/>
            </a:solidFill>
            <a:ln>
              <a:noFill/>
            </a:ln>
          </p:spPr>
        </p:sp>
        <p:sp>
          <p:nvSpPr>
            <p:cNvPr id="434" name="Google Shape;434;p37"/>
            <p:cNvSpPr txBox="1"/>
            <p:nvPr/>
          </p:nvSpPr>
          <p:spPr>
            <a:xfrm>
              <a:off x="0" y="-57150"/>
              <a:ext cx="812700" cy="8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35" name="Google Shape;435;p37"/>
          <p:cNvPicPr preferRelativeResize="0"/>
          <p:nvPr/>
        </p:nvPicPr>
        <p:blipFill rotWithShape="1">
          <a:blip r:embed="rId3">
            <a:alphaModFix/>
          </a:blip>
          <a:srcRect b="0" l="3643" r="3652" t="0"/>
          <a:stretch/>
        </p:blipFill>
        <p:spPr>
          <a:xfrm>
            <a:off x="9998049" y="1281161"/>
            <a:ext cx="7161238" cy="77246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6" name="Google Shape;436;p37"/>
          <p:cNvGrpSpPr/>
          <p:nvPr/>
        </p:nvGrpSpPr>
        <p:grpSpPr>
          <a:xfrm>
            <a:off x="-767121" y="630577"/>
            <a:ext cx="10014871" cy="3035574"/>
            <a:chOff x="0" y="0"/>
            <a:chExt cx="13353161" cy="4047432"/>
          </a:xfrm>
        </p:grpSpPr>
        <p:cxnSp>
          <p:nvCxnSpPr>
            <p:cNvPr id="437" name="Google Shape;437;p37"/>
            <p:cNvCxnSpPr/>
            <p:nvPr/>
          </p:nvCxnSpPr>
          <p:spPr>
            <a:xfrm>
              <a:off x="0" y="0"/>
              <a:ext cx="12557700" cy="0"/>
            </a:xfrm>
            <a:prstGeom prst="straightConnector1">
              <a:avLst/>
            </a:prstGeom>
            <a:noFill/>
            <a:ln cap="flat" cmpd="sng" w="38100">
              <a:solidFill>
                <a:srgbClr val="EBE8E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8" name="Google Shape;438;p37"/>
            <p:cNvCxnSpPr/>
            <p:nvPr/>
          </p:nvCxnSpPr>
          <p:spPr>
            <a:xfrm>
              <a:off x="0" y="4047432"/>
              <a:ext cx="12557700" cy="0"/>
            </a:xfrm>
            <a:prstGeom prst="straightConnector1">
              <a:avLst/>
            </a:prstGeom>
            <a:noFill/>
            <a:ln cap="flat" cmpd="sng" w="38100">
              <a:solidFill>
                <a:srgbClr val="EBE8E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39" name="Google Shape;439;p37"/>
            <p:cNvSpPr txBox="1"/>
            <p:nvPr/>
          </p:nvSpPr>
          <p:spPr>
            <a:xfrm>
              <a:off x="1797161" y="601531"/>
              <a:ext cx="11556000" cy="30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Arial"/>
                <a:buNone/>
              </a:pPr>
              <a:r>
                <a:rPr lang="en-US" sz="6500">
                  <a:solidFill>
                    <a:srgbClr val="EBE8E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Why the Gamma Distribution</a:t>
              </a:r>
              <a:endParaRPr sz="6300">
                <a:solidFill>
                  <a:srgbClr val="EBE8E2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cxnSp>
        <p:nvCxnSpPr>
          <p:cNvPr id="440" name="Google Shape;440;p37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41" name="Google Shape;441;p37"/>
          <p:cNvGrpSpPr/>
          <p:nvPr/>
        </p:nvGrpSpPr>
        <p:grpSpPr>
          <a:xfrm>
            <a:off x="17626475" y="741248"/>
            <a:ext cx="276986" cy="8804399"/>
            <a:chOff x="24386" y="-7"/>
            <a:chExt cx="369315" cy="11739198"/>
          </a:xfrm>
        </p:grpSpPr>
        <p:sp>
          <p:nvSpPr>
            <p:cNvPr id="442" name="Google Shape;442;p37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GAMMA DIST.</a:t>
              </a:r>
              <a:endParaRPr sz="18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443" name="Google Shape;443;p37"/>
            <p:cNvSpPr txBox="1"/>
            <p:nvPr/>
          </p:nvSpPr>
          <p:spPr>
            <a:xfrm rot="5400000">
              <a:off x="-1856314" y="1880693"/>
              <a:ext cx="413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WHY GAMMA?</a:t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sp>
        <p:nvSpPr>
          <p:cNvPr id="444" name="Google Shape;444;p37"/>
          <p:cNvSpPr txBox="1"/>
          <p:nvPr/>
        </p:nvSpPr>
        <p:spPr>
          <a:xfrm>
            <a:off x="289627" y="4457000"/>
            <a:ext cx="8241600" cy="27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82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legreya Sans Medium"/>
              <a:buChar char="-"/>
            </a:pPr>
            <a:r>
              <a:rPr lang="en-US" sz="4000">
                <a:solidFill>
                  <a:schemeClr val="lt2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Positive values </a:t>
            </a:r>
            <a:r>
              <a:rPr lang="en-US" sz="4000">
                <a:solidFill>
                  <a:schemeClr val="lt2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ranging</a:t>
            </a:r>
            <a:r>
              <a:rPr lang="en-US" sz="4000">
                <a:solidFill>
                  <a:schemeClr val="lt2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 from 0 to 250</a:t>
            </a:r>
            <a:endParaRPr sz="4000">
              <a:solidFill>
                <a:schemeClr val="lt2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82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legreya Sans Medium"/>
              <a:buChar char="-"/>
            </a:pPr>
            <a:r>
              <a:rPr lang="en-US" sz="4000">
                <a:solidFill>
                  <a:schemeClr val="lt2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Data was likely right-skewed</a:t>
            </a:r>
            <a:endParaRPr sz="4000">
              <a:solidFill>
                <a:schemeClr val="lt2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82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legreya Sans Medium"/>
              <a:buChar char="-"/>
            </a:pPr>
            <a:r>
              <a:rPr lang="en-US" sz="4000">
                <a:solidFill>
                  <a:schemeClr val="lt2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Chi-Squared didn’t match dataset regardless of degrees of freedom</a:t>
            </a:r>
            <a:endParaRPr sz="4000">
              <a:solidFill>
                <a:schemeClr val="lt2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8"/>
          <p:cNvSpPr txBox="1"/>
          <p:nvPr/>
        </p:nvSpPr>
        <p:spPr>
          <a:xfrm>
            <a:off x="5137396" y="1230131"/>
            <a:ext cx="80133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>
                <a:latin typeface="Merriweather"/>
                <a:ea typeface="Merriweather"/>
                <a:cs typeface="Merriweather"/>
                <a:sym typeface="Merriweather"/>
              </a:rPr>
              <a:t>FITTING THE DATA - </a:t>
            </a:r>
            <a:r>
              <a:rPr i="1" lang="en-US" sz="2499">
                <a:latin typeface="Merriweather"/>
                <a:ea typeface="Merriweather"/>
                <a:cs typeface="Merriweather"/>
                <a:sym typeface="Merriweather"/>
              </a:rPr>
              <a:t>FITDISTRPLUS</a:t>
            </a:r>
            <a:r>
              <a:rPr lang="en-US" sz="2499">
                <a:latin typeface="Merriweather"/>
                <a:ea typeface="Merriweather"/>
                <a:cs typeface="Merriweather"/>
                <a:sym typeface="Merriweather"/>
              </a:rPr>
              <a:t> PACKAGE</a:t>
            </a:r>
            <a:endParaRPr b="0" i="0" sz="14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450" name="Google Shape;450;p38"/>
          <p:cNvCxnSpPr/>
          <p:nvPr/>
        </p:nvCxnSpPr>
        <p:spPr>
          <a:xfrm>
            <a:off x="1779212" y="1774463"/>
            <a:ext cx="147297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1" name="Google Shape;451;p38"/>
          <p:cNvCxnSpPr/>
          <p:nvPr/>
        </p:nvCxnSpPr>
        <p:spPr>
          <a:xfrm>
            <a:off x="1779212" y="1028700"/>
            <a:ext cx="147297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2" name="Google Shape;452;p38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cap="flat" cmpd="sng" w="28575">
            <a:solidFill>
              <a:srgbClr val="CFC9BD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53" name="Google Shape;453;p38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454" name="Google Shape;454;p38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GAMMA DIST.</a:t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455" name="Google Shape;455;p38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FITTING PARAMETERS</a:t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sp>
        <p:nvSpPr>
          <p:cNvPr id="456" name="Google Shape;456;p38"/>
          <p:cNvSpPr txBox="1"/>
          <p:nvPr/>
        </p:nvSpPr>
        <p:spPr>
          <a:xfrm>
            <a:off x="6189300" y="427075"/>
            <a:ext cx="590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https://www.statology.org/fit-gamma-distribution-to-dataset-in-r/</a:t>
            </a:r>
            <a:endParaRPr/>
          </a:p>
        </p:txBody>
      </p:sp>
      <p:sp>
        <p:nvSpPr>
          <p:cNvPr id="457" name="Google Shape;457;p38"/>
          <p:cNvSpPr txBox="1"/>
          <p:nvPr/>
        </p:nvSpPr>
        <p:spPr>
          <a:xfrm>
            <a:off x="4218300" y="7811125"/>
            <a:ext cx="9851400" cy="28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419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1. Slope of SLOPE and rate of RATE by using FitDistrPlus Package</a:t>
            </a:r>
            <a:endParaRPr>
              <a:solidFill>
                <a:schemeClr val="dk1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0" lvl="0" marL="0" rtl="0" algn="l">
              <a:lnSpc>
                <a:spcPct val="2419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2. Method: maximum likelihood estimation (again)</a:t>
            </a:r>
            <a:endParaRPr>
              <a:solidFill>
                <a:schemeClr val="dk1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0" lvl="0" marL="0" rtl="0" algn="l">
              <a:lnSpc>
                <a:spcPct val="2419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pic>
        <p:nvPicPr>
          <p:cNvPr id="458" name="Google Shape;45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0463" y="2259075"/>
            <a:ext cx="14407075" cy="208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6400" y="4583725"/>
            <a:ext cx="11055200" cy="2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4" name="Google Shape;464;p39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cap="flat" cmpd="sng" w="28575">
            <a:solidFill>
              <a:srgbClr val="CFC9BD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65" name="Google Shape;465;p39"/>
          <p:cNvGrpSpPr/>
          <p:nvPr/>
        </p:nvGrpSpPr>
        <p:grpSpPr>
          <a:xfrm>
            <a:off x="17626475" y="741249"/>
            <a:ext cx="276986" cy="8804398"/>
            <a:chOff x="24386" y="-6"/>
            <a:chExt cx="369315" cy="11739197"/>
          </a:xfrm>
        </p:grpSpPr>
        <p:sp>
          <p:nvSpPr>
            <p:cNvPr id="466" name="Google Shape;466;p39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GAMMA DIST.</a:t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467" name="Google Shape;467;p39"/>
            <p:cNvSpPr txBox="1"/>
            <p:nvPr/>
          </p:nvSpPr>
          <p:spPr>
            <a:xfrm rot="5400000">
              <a:off x="-2025964" y="2050344"/>
              <a:ext cx="4470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CURVE AND CORRELATION PLOTS</a:t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sp>
        <p:nvSpPr>
          <p:cNvPr id="468" name="Google Shape;468;p39"/>
          <p:cNvSpPr txBox="1"/>
          <p:nvPr/>
        </p:nvSpPr>
        <p:spPr>
          <a:xfrm>
            <a:off x="4160951" y="1209275"/>
            <a:ext cx="9162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>
                <a:latin typeface="Merriweather"/>
                <a:ea typeface="Merriweather"/>
                <a:cs typeface="Merriweather"/>
                <a:sym typeface="Merriweather"/>
              </a:rPr>
              <a:t>FITTING GAMMA CURVE AND OTHER PLOTS</a:t>
            </a:r>
            <a:endParaRPr b="0" sz="14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469" name="Google Shape;469;p39"/>
          <p:cNvCxnSpPr/>
          <p:nvPr/>
        </p:nvCxnSpPr>
        <p:spPr>
          <a:xfrm>
            <a:off x="1779212" y="1774463"/>
            <a:ext cx="147297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0" name="Google Shape;470;p39"/>
          <p:cNvCxnSpPr/>
          <p:nvPr/>
        </p:nvCxnSpPr>
        <p:spPr>
          <a:xfrm>
            <a:off x="1779212" y="1028700"/>
            <a:ext cx="147297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71" name="Google Shape;4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7750" y="2191325"/>
            <a:ext cx="11954499" cy="747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6" name="Google Shape;476;p40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cap="flat" cmpd="sng" w="28575">
            <a:solidFill>
              <a:srgbClr val="CFC9BD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77" name="Google Shape;477;p40"/>
          <p:cNvGrpSpPr/>
          <p:nvPr/>
        </p:nvGrpSpPr>
        <p:grpSpPr>
          <a:xfrm>
            <a:off x="17626475" y="741248"/>
            <a:ext cx="276986" cy="8804399"/>
            <a:chOff x="24386" y="-8"/>
            <a:chExt cx="369315" cy="11739199"/>
          </a:xfrm>
        </p:grpSpPr>
        <p:sp>
          <p:nvSpPr>
            <p:cNvPr id="478" name="Google Shape;478;p40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GAMMA </a:t>
              </a: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 DIST.</a:t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479" name="Google Shape;479;p40"/>
            <p:cNvSpPr txBox="1"/>
            <p:nvPr/>
          </p:nvSpPr>
          <p:spPr>
            <a:xfrm rot="5400000">
              <a:off x="-1983964" y="2008342"/>
              <a:ext cx="4386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GETTING REAL PROBABILITY</a:t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sp>
        <p:nvSpPr>
          <p:cNvPr id="480" name="Google Shape;480;p40"/>
          <p:cNvSpPr txBox="1"/>
          <p:nvPr/>
        </p:nvSpPr>
        <p:spPr>
          <a:xfrm>
            <a:off x="3740100" y="1209275"/>
            <a:ext cx="10807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50">
                <a:latin typeface="Merriweather"/>
                <a:ea typeface="Merriweather"/>
                <a:cs typeface="Merriweather"/>
                <a:sym typeface="Merriweather"/>
              </a:rPr>
              <a:t>GETTING REAL RECEIVING YARDS </a:t>
            </a:r>
            <a:r>
              <a:rPr lang="en-US" sz="2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≥ 75 </a:t>
            </a:r>
            <a:r>
              <a:rPr lang="en-US" sz="2450">
                <a:latin typeface="Merriweather"/>
                <a:ea typeface="Merriweather"/>
                <a:cs typeface="Merriweather"/>
                <a:sym typeface="Merriweather"/>
              </a:rPr>
              <a:t>PROBABILITY </a:t>
            </a:r>
            <a:endParaRPr sz="245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481" name="Google Shape;481;p40"/>
          <p:cNvCxnSpPr/>
          <p:nvPr/>
        </p:nvCxnSpPr>
        <p:spPr>
          <a:xfrm>
            <a:off x="1779212" y="1774463"/>
            <a:ext cx="147297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2" name="Google Shape;482;p40"/>
          <p:cNvCxnSpPr/>
          <p:nvPr/>
        </p:nvCxnSpPr>
        <p:spPr>
          <a:xfrm>
            <a:off x="1779212" y="1028700"/>
            <a:ext cx="147297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83" name="Google Shape;483;p40"/>
          <p:cNvPicPr preferRelativeResize="0"/>
          <p:nvPr/>
        </p:nvPicPr>
        <p:blipFill rotWithShape="1">
          <a:blip r:embed="rId3">
            <a:alphaModFix/>
          </a:blip>
          <a:srcRect b="0" l="0" r="0" t="2047"/>
          <a:stretch/>
        </p:blipFill>
        <p:spPr>
          <a:xfrm>
            <a:off x="1779204" y="2708724"/>
            <a:ext cx="14729699" cy="5282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8" name="Google Shape;488;p41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cap="flat" cmpd="sng" w="28575">
            <a:solidFill>
              <a:srgbClr val="CFC9BD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89" name="Google Shape;489;p41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490" name="Google Shape;490;p41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GAMMA DIST.</a:t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491" name="Google Shape;491;p41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SIMULATION</a:t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sp>
        <p:nvSpPr>
          <p:cNvPr id="492" name="Google Shape;492;p41"/>
          <p:cNvSpPr txBox="1"/>
          <p:nvPr/>
        </p:nvSpPr>
        <p:spPr>
          <a:xfrm>
            <a:off x="4160951" y="1209275"/>
            <a:ext cx="9162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>
                <a:latin typeface="Merriweather"/>
                <a:ea typeface="Merriweather"/>
                <a:cs typeface="Merriweather"/>
                <a:sym typeface="Merriweather"/>
              </a:rPr>
              <a:t>SIMULATING FOR RECEIVING YARDS EQUAL/ABOVE 75</a:t>
            </a:r>
            <a:endParaRPr b="0" sz="14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493" name="Google Shape;493;p41"/>
          <p:cNvCxnSpPr/>
          <p:nvPr/>
        </p:nvCxnSpPr>
        <p:spPr>
          <a:xfrm>
            <a:off x="1779212" y="1774463"/>
            <a:ext cx="147297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4" name="Google Shape;494;p41"/>
          <p:cNvCxnSpPr/>
          <p:nvPr/>
        </p:nvCxnSpPr>
        <p:spPr>
          <a:xfrm>
            <a:off x="1779212" y="1028700"/>
            <a:ext cx="147297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95" name="Google Shape;49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9200" y="3213050"/>
            <a:ext cx="6682450" cy="4660125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41"/>
          <p:cNvSpPr txBox="1"/>
          <p:nvPr/>
        </p:nvSpPr>
        <p:spPr>
          <a:xfrm>
            <a:off x="8792000" y="3543913"/>
            <a:ext cx="7716900" cy="39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419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1. Using rounded parameters from summary(fitGamma) </a:t>
            </a:r>
            <a:endParaRPr sz="3000">
              <a:solidFill>
                <a:schemeClr val="dk1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0" lvl="0" marL="0" rtl="0" algn="l">
              <a:lnSpc>
                <a:spcPct val="2419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2. Getting the mean of 100,000 proportions </a:t>
            </a:r>
            <a:endParaRPr sz="3000">
              <a:solidFill>
                <a:schemeClr val="dk1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0" lvl="0" marL="0" rtl="0" algn="l">
              <a:lnSpc>
                <a:spcPct val="2419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3. Our result:</a:t>
            </a:r>
            <a:r>
              <a:rPr b="1" lang="en-US" sz="30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 0.3991 or 39.91%</a:t>
            </a:r>
            <a:endParaRPr b="1" sz="3000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5"/>
          <p:cNvPicPr preferRelativeResize="0"/>
          <p:nvPr/>
        </p:nvPicPr>
        <p:blipFill rotWithShape="1">
          <a:blip r:embed="rId3">
            <a:alphaModFix/>
          </a:blip>
          <a:srcRect b="33831" l="0" r="0" t="0"/>
          <a:stretch/>
        </p:blipFill>
        <p:spPr>
          <a:xfrm>
            <a:off x="-151075" y="0"/>
            <a:ext cx="17324652" cy="603394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 txBox="1"/>
          <p:nvPr/>
        </p:nvSpPr>
        <p:spPr>
          <a:xfrm>
            <a:off x="4707093" y="6630269"/>
            <a:ext cx="5582400" cy="26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419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latin typeface="Alegreya Sans Medium"/>
                <a:ea typeface="Alegreya Sans Medium"/>
                <a:cs typeface="Alegreya Sans Medium"/>
                <a:sym typeface="Alegreya Sans Medium"/>
              </a:rPr>
              <a:t>1. What Is Fantasy Football?</a:t>
            </a:r>
            <a:endParaRPr b="0" i="0" sz="1400" u="none" cap="none" strike="noStrik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0" lvl="0" marL="0" marR="0" rtl="0" algn="l">
              <a:lnSpc>
                <a:spcPct val="2419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latin typeface="Alegreya Sans Medium"/>
                <a:ea typeface="Alegreya Sans Medium"/>
                <a:cs typeface="Alegreya Sans Medium"/>
                <a:sym typeface="Alegreya Sans Medium"/>
              </a:rPr>
              <a:t>2. Fantasy Scoring, Explained</a:t>
            </a:r>
            <a:endParaRPr b="0" i="0" sz="1400" u="none" cap="none" strike="noStrik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0" lvl="0" marL="0" marR="0" rtl="0" algn="l">
              <a:lnSpc>
                <a:spcPct val="2419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latin typeface="Alegreya Sans Medium"/>
                <a:ea typeface="Alegreya Sans Medium"/>
                <a:cs typeface="Alegreya Sans Medium"/>
                <a:sym typeface="Alegreya Sans Medium"/>
              </a:rPr>
              <a:t>3. Our Data</a:t>
            </a:r>
            <a:endParaRPr b="0" i="0" sz="1400" u="none" cap="none" strike="noStrik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137" name="Google Shape;137;p15"/>
          <p:cNvSpPr txBox="1"/>
          <p:nvPr/>
        </p:nvSpPr>
        <p:spPr>
          <a:xfrm>
            <a:off x="11591295" y="6629732"/>
            <a:ext cx="5582400" cy="26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419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lt2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Write an agenda here.</a:t>
            </a:r>
            <a:endParaRPr b="0" i="0" sz="1400" u="none" cap="none" strike="noStrike">
              <a:solidFill>
                <a:schemeClr val="lt2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0" lvl="0" marL="0" marR="0" rtl="0" algn="l">
              <a:lnSpc>
                <a:spcPct val="2419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lt2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Write an agenda here.</a:t>
            </a:r>
            <a:endParaRPr b="0" i="0" sz="1400" u="none" cap="none" strike="noStrike">
              <a:solidFill>
                <a:schemeClr val="lt2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0" lvl="0" marL="0" marR="0" rtl="0" algn="l">
              <a:lnSpc>
                <a:spcPct val="2419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lt2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Write an agenda here.</a:t>
            </a:r>
            <a:endParaRPr b="0" i="0" sz="1400" u="none" cap="none" strike="noStrike">
              <a:solidFill>
                <a:schemeClr val="lt2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cxnSp>
        <p:nvCxnSpPr>
          <p:cNvPr id="138" name="Google Shape;138;p15"/>
          <p:cNvCxnSpPr/>
          <p:nvPr/>
        </p:nvCxnSpPr>
        <p:spPr>
          <a:xfrm>
            <a:off x="3792693" y="7431824"/>
            <a:ext cx="13366500" cy="0"/>
          </a:xfrm>
          <a:prstGeom prst="straightConnector1">
            <a:avLst/>
          </a:prstGeom>
          <a:noFill/>
          <a:ln cap="flat" cmpd="sng" w="28575">
            <a:solidFill>
              <a:srgbClr val="CFC9B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9" name="Google Shape;139;p15"/>
          <p:cNvCxnSpPr/>
          <p:nvPr/>
        </p:nvCxnSpPr>
        <p:spPr>
          <a:xfrm>
            <a:off x="3792693" y="8495574"/>
            <a:ext cx="13380900" cy="0"/>
          </a:xfrm>
          <a:prstGeom prst="straightConnector1">
            <a:avLst/>
          </a:prstGeom>
          <a:noFill/>
          <a:ln cap="flat" cmpd="sng" w="28575">
            <a:solidFill>
              <a:srgbClr val="CFC9B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" name="Google Shape;140;p15"/>
          <p:cNvCxnSpPr/>
          <p:nvPr/>
        </p:nvCxnSpPr>
        <p:spPr>
          <a:xfrm>
            <a:off x="3792693" y="9593371"/>
            <a:ext cx="13366500" cy="0"/>
          </a:xfrm>
          <a:prstGeom prst="straightConnector1">
            <a:avLst/>
          </a:prstGeom>
          <a:noFill/>
          <a:ln cap="flat" cmpd="sng" w="28575">
            <a:solidFill>
              <a:srgbClr val="CFC9B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" name="Google Shape;141;p15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cap="flat" cmpd="sng" w="28575">
            <a:solidFill>
              <a:srgbClr val="CFC9B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2" name="Google Shape;142;p15"/>
          <p:cNvSpPr txBox="1"/>
          <p:nvPr/>
        </p:nvSpPr>
        <p:spPr>
          <a:xfrm>
            <a:off x="431650" y="369900"/>
            <a:ext cx="10742100" cy="21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rPr>
              <a:t>Fantasy Football,</a:t>
            </a:r>
            <a:endParaRPr sz="6500">
              <a:solidFill>
                <a:schemeClr val="lt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rPr>
              <a:t>Explained.</a:t>
            </a:r>
            <a:endParaRPr sz="6500">
              <a:solidFill>
                <a:schemeClr val="l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43" name="Google Shape;143;p15"/>
          <p:cNvGrpSpPr/>
          <p:nvPr/>
        </p:nvGrpSpPr>
        <p:grpSpPr>
          <a:xfrm>
            <a:off x="17626475" y="741249"/>
            <a:ext cx="276986" cy="8804398"/>
            <a:chOff x="24386" y="-7"/>
            <a:chExt cx="369315" cy="11739198"/>
          </a:xfrm>
        </p:grpSpPr>
        <p:sp>
          <p:nvSpPr>
            <p:cNvPr id="144" name="Google Shape;144;p15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Page 3</a:t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145" name="Google Shape;145;p15"/>
            <p:cNvSpPr txBox="1"/>
            <p:nvPr/>
          </p:nvSpPr>
          <p:spPr>
            <a:xfrm rot="5400000">
              <a:off x="-1735264" y="1759643"/>
              <a:ext cx="3888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Fantasy Football, Explained</a:t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42"/>
          <p:cNvPicPr preferRelativeResize="0"/>
          <p:nvPr/>
        </p:nvPicPr>
        <p:blipFill rotWithShape="1">
          <a:blip r:embed="rId3">
            <a:alphaModFix/>
          </a:blip>
          <a:srcRect b="0" l="15010" r="15010" t="0"/>
          <a:stretch/>
        </p:blipFill>
        <p:spPr>
          <a:xfrm>
            <a:off x="8460692" y="479744"/>
            <a:ext cx="8703359" cy="93275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2" name="Google Shape;502;p42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cap="flat" cmpd="sng" w="28575">
            <a:solidFill>
              <a:srgbClr val="CFC9BD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03" name="Google Shape;503;p42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504" name="Google Shape;504;p42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PAGE NUMBER</a:t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505" name="Google Shape;505;p42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PROJECT TIMELINE</a:t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sp>
        <p:nvSpPr>
          <p:cNvPr id="506" name="Google Shape;506;p42"/>
          <p:cNvSpPr txBox="1"/>
          <p:nvPr/>
        </p:nvSpPr>
        <p:spPr>
          <a:xfrm>
            <a:off x="751175" y="479743"/>
            <a:ext cx="7247100" cy="88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Arial"/>
              <a:buNone/>
            </a:pPr>
            <a:r>
              <a:rPr lang="en-US" sz="6500" u="sng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Predicting Probabilities of Making Catches</a:t>
            </a:r>
            <a:r>
              <a:rPr lang="en-US" sz="6500" u="sng">
                <a:latin typeface="Merriweather"/>
                <a:ea typeface="Merriweather"/>
                <a:cs typeface="Merriweather"/>
                <a:sym typeface="Merriweather"/>
              </a:rPr>
              <a:t>:</a:t>
            </a:r>
            <a:endParaRPr sz="6500" u="sng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t/>
            </a:r>
            <a:endParaRPr sz="65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>
                <a:latin typeface="Merriweather"/>
                <a:ea typeface="Merriweather"/>
                <a:cs typeface="Merriweather"/>
                <a:sym typeface="Merriweather"/>
              </a:rPr>
              <a:t>How many targets for 6 receptions?</a:t>
            </a:r>
            <a:endParaRPr sz="65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1" name="Google Shape;511;p43"/>
          <p:cNvGrpSpPr/>
          <p:nvPr/>
        </p:nvGrpSpPr>
        <p:grpSpPr>
          <a:xfrm>
            <a:off x="12621343" y="-216992"/>
            <a:ext cx="5666695" cy="10504059"/>
            <a:chOff x="0" y="-57150"/>
            <a:chExt cx="1492453" cy="2766483"/>
          </a:xfrm>
        </p:grpSpPr>
        <p:sp>
          <p:nvSpPr>
            <p:cNvPr id="512" name="Google Shape;512;p43"/>
            <p:cNvSpPr/>
            <p:nvPr/>
          </p:nvSpPr>
          <p:spPr>
            <a:xfrm>
              <a:off x="0" y="0"/>
              <a:ext cx="1492453" cy="2709333"/>
            </a:xfrm>
            <a:custGeom>
              <a:rect b="b" l="l" r="r" t="t"/>
              <a:pathLst>
                <a:path extrusionOk="0" h="2709333" w="1492453">
                  <a:moveTo>
                    <a:pt x="0" y="0"/>
                  </a:moveTo>
                  <a:lnTo>
                    <a:pt x="1492453" y="0"/>
                  </a:lnTo>
                  <a:lnTo>
                    <a:pt x="149245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FC9BD"/>
            </a:solidFill>
            <a:ln>
              <a:noFill/>
            </a:ln>
          </p:spPr>
        </p:sp>
        <p:sp>
          <p:nvSpPr>
            <p:cNvPr id="513" name="Google Shape;513;p43"/>
            <p:cNvSpPr txBox="1"/>
            <p:nvPr/>
          </p:nvSpPr>
          <p:spPr>
            <a:xfrm>
              <a:off x="0" y="-57150"/>
              <a:ext cx="812700" cy="8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14" name="Google Shape;514;p43"/>
          <p:cNvPicPr preferRelativeResize="0"/>
          <p:nvPr/>
        </p:nvPicPr>
        <p:blipFill rotWithShape="1">
          <a:blip r:embed="rId3">
            <a:alphaModFix/>
          </a:blip>
          <a:srcRect b="0" l="3643" r="3652" t="0"/>
          <a:stretch/>
        </p:blipFill>
        <p:spPr>
          <a:xfrm>
            <a:off x="9998049" y="1281161"/>
            <a:ext cx="7161238" cy="77246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5" name="Google Shape;515;p43"/>
          <p:cNvGrpSpPr/>
          <p:nvPr/>
        </p:nvGrpSpPr>
        <p:grpSpPr>
          <a:xfrm>
            <a:off x="-767125" y="630575"/>
            <a:ext cx="10649240" cy="3035574"/>
            <a:chOff x="0" y="0"/>
            <a:chExt cx="13353279" cy="4047432"/>
          </a:xfrm>
        </p:grpSpPr>
        <p:cxnSp>
          <p:nvCxnSpPr>
            <p:cNvPr id="516" name="Google Shape;516;p43"/>
            <p:cNvCxnSpPr/>
            <p:nvPr/>
          </p:nvCxnSpPr>
          <p:spPr>
            <a:xfrm>
              <a:off x="0" y="0"/>
              <a:ext cx="12557700" cy="0"/>
            </a:xfrm>
            <a:prstGeom prst="straightConnector1">
              <a:avLst/>
            </a:prstGeom>
            <a:noFill/>
            <a:ln cap="flat" cmpd="sng" w="38100">
              <a:solidFill>
                <a:srgbClr val="EBE8E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7" name="Google Shape;517;p43"/>
            <p:cNvCxnSpPr/>
            <p:nvPr/>
          </p:nvCxnSpPr>
          <p:spPr>
            <a:xfrm>
              <a:off x="0" y="4047432"/>
              <a:ext cx="12557700" cy="0"/>
            </a:xfrm>
            <a:prstGeom prst="straightConnector1">
              <a:avLst/>
            </a:prstGeom>
            <a:noFill/>
            <a:ln cap="flat" cmpd="sng" w="38100">
              <a:solidFill>
                <a:srgbClr val="EBE8E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18" name="Google Shape;518;p43"/>
            <p:cNvSpPr txBox="1"/>
            <p:nvPr/>
          </p:nvSpPr>
          <p:spPr>
            <a:xfrm>
              <a:off x="1325079" y="601533"/>
              <a:ext cx="12028200" cy="30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Arial"/>
                <a:buNone/>
              </a:pPr>
              <a:r>
                <a:rPr lang="en-US" sz="6500">
                  <a:solidFill>
                    <a:srgbClr val="EBE8E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Why the Negative Binomial Distribution</a:t>
              </a:r>
              <a:endParaRPr sz="6300">
                <a:solidFill>
                  <a:srgbClr val="EBE8E2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cxnSp>
        <p:nvCxnSpPr>
          <p:cNvPr id="519" name="Google Shape;519;p43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20" name="Google Shape;520;p43"/>
          <p:cNvGrpSpPr/>
          <p:nvPr/>
        </p:nvGrpSpPr>
        <p:grpSpPr>
          <a:xfrm>
            <a:off x="17626475" y="741248"/>
            <a:ext cx="276986" cy="8804399"/>
            <a:chOff x="24386" y="-7"/>
            <a:chExt cx="369315" cy="11739198"/>
          </a:xfrm>
        </p:grpSpPr>
        <p:sp>
          <p:nvSpPr>
            <p:cNvPr id="521" name="Google Shape;521;p43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Page 4</a:t>
              </a:r>
              <a:endParaRPr sz="18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522" name="Google Shape;522;p43"/>
            <p:cNvSpPr txBox="1"/>
            <p:nvPr/>
          </p:nvSpPr>
          <p:spPr>
            <a:xfrm rot="5400000">
              <a:off x="-1856314" y="1880693"/>
              <a:ext cx="413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Fantasy Football, Explained</a:t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sp>
        <p:nvSpPr>
          <p:cNvPr id="523" name="Google Shape;523;p43"/>
          <p:cNvSpPr txBox="1"/>
          <p:nvPr/>
        </p:nvSpPr>
        <p:spPr>
          <a:xfrm>
            <a:off x="289627" y="4373025"/>
            <a:ext cx="82416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82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legreya Sans Medium"/>
              <a:buChar char="-"/>
            </a:pPr>
            <a:r>
              <a:rPr lang="en-US" sz="4000">
                <a:solidFill>
                  <a:schemeClr val="lt2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Helps f</a:t>
            </a:r>
            <a:r>
              <a:rPr lang="en-US" sz="4000">
                <a:solidFill>
                  <a:schemeClr val="lt2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ind the probability of getting at least X receptions</a:t>
            </a:r>
            <a:endParaRPr sz="4000">
              <a:solidFill>
                <a:schemeClr val="lt2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82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legreya Sans Medium"/>
              <a:buChar char="-"/>
            </a:pPr>
            <a:r>
              <a:rPr lang="en-US" sz="4000">
                <a:solidFill>
                  <a:schemeClr val="lt2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Had data on targets (trials) and receptions (successes)</a:t>
            </a:r>
            <a:endParaRPr sz="4000">
              <a:solidFill>
                <a:schemeClr val="lt2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82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legreya Sans Medium"/>
              <a:buChar char="-"/>
            </a:pPr>
            <a:r>
              <a:rPr lang="en-US" sz="4000">
                <a:solidFill>
                  <a:schemeClr val="lt2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Discrete variable that ranges greater than one</a:t>
            </a:r>
            <a:endParaRPr sz="4000">
              <a:solidFill>
                <a:schemeClr val="lt2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8" name="Google Shape;528;p44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cap="flat" cmpd="sng" w="28575">
            <a:solidFill>
              <a:srgbClr val="CFC9BD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29" name="Google Shape;529;p44"/>
          <p:cNvGrpSpPr/>
          <p:nvPr/>
        </p:nvGrpSpPr>
        <p:grpSpPr>
          <a:xfrm>
            <a:off x="17626475" y="741249"/>
            <a:ext cx="276975" cy="8804477"/>
            <a:chOff x="24386" y="-7"/>
            <a:chExt cx="369300" cy="11739303"/>
          </a:xfrm>
        </p:grpSpPr>
        <p:sp>
          <p:nvSpPr>
            <p:cNvPr id="530" name="Google Shape;530;p44"/>
            <p:cNvSpPr txBox="1"/>
            <p:nvPr/>
          </p:nvSpPr>
          <p:spPr>
            <a:xfrm rot="5400000">
              <a:off x="-1746064" y="9599546"/>
              <a:ext cx="3910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NEGATIVE BINOMIAL DIST.</a:t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531" name="Google Shape;531;p44"/>
            <p:cNvSpPr txBox="1"/>
            <p:nvPr/>
          </p:nvSpPr>
          <p:spPr>
            <a:xfrm rot="5400000">
              <a:off x="-1830064" y="1854443"/>
              <a:ext cx="4078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WHAT VALUES TO CHOOSE?</a:t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sp>
        <p:nvSpPr>
          <p:cNvPr id="532" name="Google Shape;532;p44"/>
          <p:cNvSpPr txBox="1"/>
          <p:nvPr/>
        </p:nvSpPr>
        <p:spPr>
          <a:xfrm>
            <a:off x="4160951" y="1209275"/>
            <a:ext cx="9162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>
                <a:latin typeface="Merriweather"/>
                <a:ea typeface="Merriweather"/>
                <a:cs typeface="Merriweather"/>
                <a:sym typeface="Merriweather"/>
              </a:rPr>
              <a:t>ASSUMING VALUES FOR SIMULATION</a:t>
            </a:r>
            <a:endParaRPr b="0" sz="14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533" name="Google Shape;533;p44"/>
          <p:cNvCxnSpPr/>
          <p:nvPr/>
        </p:nvCxnSpPr>
        <p:spPr>
          <a:xfrm>
            <a:off x="1779212" y="1774463"/>
            <a:ext cx="147297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4" name="Google Shape;534;p44"/>
          <p:cNvCxnSpPr/>
          <p:nvPr/>
        </p:nvCxnSpPr>
        <p:spPr>
          <a:xfrm>
            <a:off x="1779212" y="1028700"/>
            <a:ext cx="147297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5" name="Google Shape;535;p44"/>
          <p:cNvSpPr txBox="1"/>
          <p:nvPr/>
        </p:nvSpPr>
        <p:spPr>
          <a:xfrm>
            <a:off x="5514450" y="7211775"/>
            <a:ext cx="7259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greya Sans Medium"/>
              <a:buChar char="-"/>
            </a:pPr>
            <a:r>
              <a:rPr lang="en-US" sz="35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Why receptions = 6?</a:t>
            </a:r>
            <a:endParaRPr sz="3500">
              <a:solidFill>
                <a:schemeClr val="dk1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greya Sans Medium"/>
              <a:buChar char="-"/>
            </a:pPr>
            <a:r>
              <a:rPr lang="en-US" sz="35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Why targets are from 6 to 12?</a:t>
            </a:r>
            <a:endParaRPr sz="3500">
              <a:solidFill>
                <a:schemeClr val="dk1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greya Sans Medium"/>
              <a:buChar char="-"/>
            </a:pPr>
            <a:r>
              <a:rPr lang="en-US" sz="35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How to calculate p from favstats data</a:t>
            </a:r>
            <a:endParaRPr sz="3500">
              <a:solidFill>
                <a:schemeClr val="dk1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536" name="Google Shape;536;p44"/>
          <p:cNvSpPr txBox="1"/>
          <p:nvPr/>
        </p:nvSpPr>
        <p:spPr>
          <a:xfrm>
            <a:off x="7250350" y="232525"/>
            <a:ext cx="298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https://rpubs.com/mpfoley73/458738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7" name="Google Shape;53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8548" y="2034125"/>
            <a:ext cx="10770909" cy="4737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2" name="Google Shape;542;p45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cap="flat" cmpd="sng" w="28575">
            <a:solidFill>
              <a:srgbClr val="CFC9BD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43" name="Google Shape;543;p45"/>
          <p:cNvGrpSpPr/>
          <p:nvPr/>
        </p:nvGrpSpPr>
        <p:grpSpPr>
          <a:xfrm>
            <a:off x="17626475" y="741249"/>
            <a:ext cx="276975" cy="8804477"/>
            <a:chOff x="24386" y="-7"/>
            <a:chExt cx="369300" cy="11739303"/>
          </a:xfrm>
        </p:grpSpPr>
        <p:sp>
          <p:nvSpPr>
            <p:cNvPr id="544" name="Google Shape;544;p45"/>
            <p:cNvSpPr txBox="1"/>
            <p:nvPr/>
          </p:nvSpPr>
          <p:spPr>
            <a:xfrm rot="5400000">
              <a:off x="-1746064" y="9599546"/>
              <a:ext cx="3910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NEGATIVE BINOMIAL DIST.</a:t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545" name="Google Shape;545;p45"/>
            <p:cNvSpPr txBox="1"/>
            <p:nvPr/>
          </p:nvSpPr>
          <p:spPr>
            <a:xfrm rot="5400000">
              <a:off x="-1830064" y="1854443"/>
              <a:ext cx="4078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HISTOGRAM OF DISTRIBUTION</a:t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sp>
        <p:nvSpPr>
          <p:cNvPr id="546" name="Google Shape;546;p45"/>
          <p:cNvSpPr txBox="1"/>
          <p:nvPr/>
        </p:nvSpPr>
        <p:spPr>
          <a:xfrm>
            <a:off x="3946900" y="1209288"/>
            <a:ext cx="95901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>
                <a:latin typeface="Merriweather"/>
                <a:ea typeface="Merriweather"/>
                <a:cs typeface="Merriweather"/>
                <a:sym typeface="Merriweather"/>
              </a:rPr>
              <a:t>HISTOGRAM OF THE NEGATIVE BINOMIAL DISTRIBUTION</a:t>
            </a:r>
            <a:endParaRPr b="0" sz="14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547" name="Google Shape;547;p45"/>
          <p:cNvCxnSpPr/>
          <p:nvPr/>
        </p:nvCxnSpPr>
        <p:spPr>
          <a:xfrm>
            <a:off x="1779212" y="1774463"/>
            <a:ext cx="147297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8" name="Google Shape;548;p45"/>
          <p:cNvCxnSpPr/>
          <p:nvPr/>
        </p:nvCxnSpPr>
        <p:spPr>
          <a:xfrm>
            <a:off x="1779212" y="1028700"/>
            <a:ext cx="147297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49" name="Google Shape;54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3211" y="1955038"/>
            <a:ext cx="13421302" cy="8388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4" name="Google Shape;554;p46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cap="flat" cmpd="sng" w="28575">
            <a:solidFill>
              <a:srgbClr val="CFC9BD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55" name="Google Shape;555;p46"/>
          <p:cNvGrpSpPr/>
          <p:nvPr/>
        </p:nvGrpSpPr>
        <p:grpSpPr>
          <a:xfrm>
            <a:off x="17626475" y="741249"/>
            <a:ext cx="276975" cy="8804477"/>
            <a:chOff x="24386" y="-7"/>
            <a:chExt cx="369300" cy="11739303"/>
          </a:xfrm>
        </p:grpSpPr>
        <p:sp>
          <p:nvSpPr>
            <p:cNvPr id="556" name="Google Shape;556;p46"/>
            <p:cNvSpPr txBox="1"/>
            <p:nvPr/>
          </p:nvSpPr>
          <p:spPr>
            <a:xfrm rot="5400000">
              <a:off x="-1746064" y="9599546"/>
              <a:ext cx="3910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NEGATIVE BINOMIAL DIST.</a:t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557" name="Google Shape;557;p46"/>
            <p:cNvSpPr txBox="1"/>
            <p:nvPr/>
          </p:nvSpPr>
          <p:spPr>
            <a:xfrm rot="5400000">
              <a:off x="-1830064" y="1854443"/>
              <a:ext cx="4078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SIMULATION WITH RNBINOM()</a:t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sp>
        <p:nvSpPr>
          <p:cNvPr id="558" name="Google Shape;558;p46"/>
          <p:cNvSpPr txBox="1"/>
          <p:nvPr/>
        </p:nvSpPr>
        <p:spPr>
          <a:xfrm>
            <a:off x="4160951" y="1209275"/>
            <a:ext cx="916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3200">
                <a:latin typeface="Merriweather"/>
                <a:ea typeface="Merriweather"/>
                <a:cs typeface="Merriweather"/>
                <a:sym typeface="Merriweather"/>
              </a:rPr>
              <a:t>SETTING UP THE SIMULATION</a:t>
            </a:r>
            <a:endParaRPr b="0" sz="32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559" name="Google Shape;559;p46"/>
          <p:cNvCxnSpPr/>
          <p:nvPr/>
        </p:nvCxnSpPr>
        <p:spPr>
          <a:xfrm>
            <a:off x="1779212" y="1774463"/>
            <a:ext cx="147297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0" name="Google Shape;560;p46"/>
          <p:cNvCxnSpPr/>
          <p:nvPr/>
        </p:nvCxnSpPr>
        <p:spPr>
          <a:xfrm>
            <a:off x="1779212" y="1028700"/>
            <a:ext cx="147297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1" name="Google Shape;561;p46"/>
          <p:cNvSpPr txBox="1"/>
          <p:nvPr/>
        </p:nvSpPr>
        <p:spPr>
          <a:xfrm>
            <a:off x="3563800" y="7041125"/>
            <a:ext cx="103563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greya Sans Medium"/>
              <a:buChar char="-"/>
            </a:pPr>
            <a:r>
              <a:rPr lang="en-US" sz="35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Close compared to 0.3150445 from the previous slide</a:t>
            </a:r>
            <a:endParaRPr sz="3500">
              <a:solidFill>
                <a:schemeClr val="dk1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greya Sans Medium"/>
              <a:buChar char="-"/>
            </a:pPr>
            <a:r>
              <a:rPr lang="en-US" sz="35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Why 100,000 trials?</a:t>
            </a:r>
            <a:endParaRPr sz="3500">
              <a:solidFill>
                <a:schemeClr val="dk1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greya Sans Medium"/>
              <a:buChar char="-"/>
            </a:pPr>
            <a:r>
              <a:rPr lang="en-US" sz="35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&amp;&amp; conditional argument</a:t>
            </a:r>
            <a:endParaRPr sz="3500">
              <a:solidFill>
                <a:schemeClr val="dk1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pic>
        <p:nvPicPr>
          <p:cNvPr id="562" name="Google Shape;56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1674" y="2195500"/>
            <a:ext cx="9300551" cy="475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7"/>
          <p:cNvSpPr txBox="1"/>
          <p:nvPr/>
        </p:nvSpPr>
        <p:spPr>
          <a:xfrm>
            <a:off x="914400" y="914687"/>
            <a:ext cx="107421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>
                <a:latin typeface="Merriweather"/>
                <a:ea typeface="Merriweather"/>
                <a:cs typeface="Merriweather"/>
                <a:sym typeface="Merriweather"/>
              </a:rPr>
              <a:t>Recap / Takeaways</a:t>
            </a:r>
            <a:endParaRPr b="0" i="0" sz="14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568" name="Google Shape;568;p47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cap="flat" cmpd="sng" w="28575">
            <a:solidFill>
              <a:srgbClr val="CFC9BD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69" name="Google Shape;569;p47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570" name="Google Shape;570;p47"/>
            <p:cNvSpPr txBox="1"/>
            <p:nvPr/>
          </p:nvSpPr>
          <p:spPr>
            <a:xfrm rot="5400000">
              <a:off x="-1233049" y="10112441"/>
              <a:ext cx="29661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571" name="Google Shape;571;p47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CONCLUSION</a:t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sp>
        <p:nvSpPr>
          <p:cNvPr id="572" name="Google Shape;572;p47"/>
          <p:cNvSpPr txBox="1"/>
          <p:nvPr/>
        </p:nvSpPr>
        <p:spPr>
          <a:xfrm>
            <a:off x="914400" y="6313150"/>
            <a:ext cx="153291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greya Sans Medium"/>
              <a:buChar char="●"/>
            </a:pPr>
            <a:r>
              <a:rPr lang="en-US" sz="36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Kupp and Diggs for Week 8!</a:t>
            </a:r>
            <a:endParaRPr sz="3600">
              <a:solidFill>
                <a:schemeClr val="dk1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greya Sans Medium"/>
              <a:buChar char="●"/>
            </a:pPr>
            <a:r>
              <a:rPr lang="en-US" sz="36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Top 50 WRs usually have 10+ Points</a:t>
            </a:r>
            <a:endParaRPr sz="3600">
              <a:solidFill>
                <a:schemeClr val="dk1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greya Sans Medium"/>
              <a:buChar char="●"/>
            </a:pPr>
            <a:r>
              <a:rPr lang="en-US" sz="36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75+ Receiving Yards is a GOOD GAME, even for top 50!</a:t>
            </a:r>
            <a:endParaRPr sz="3600">
              <a:solidFill>
                <a:schemeClr val="dk1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greya Sans Medium"/>
              <a:buChar char="●"/>
            </a:pPr>
            <a:r>
              <a:rPr lang="en-US" sz="36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Number of receptions for a player is a good tell!</a:t>
            </a:r>
            <a:endParaRPr sz="3600">
              <a:solidFill>
                <a:schemeClr val="dk1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pic>
        <p:nvPicPr>
          <p:cNvPr id="573" name="Google Shape;57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925" y="2154338"/>
            <a:ext cx="3919650" cy="39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47"/>
          <p:cNvPicPr preferRelativeResize="0"/>
          <p:nvPr/>
        </p:nvPicPr>
        <p:blipFill rotWithShape="1">
          <a:blip r:embed="rId4">
            <a:alphaModFix/>
          </a:blip>
          <a:srcRect b="0" l="7691" r="14542" t="0"/>
          <a:stretch/>
        </p:blipFill>
        <p:spPr>
          <a:xfrm>
            <a:off x="914400" y="2154337"/>
            <a:ext cx="4195475" cy="39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8"/>
          <p:cNvSpPr txBox="1"/>
          <p:nvPr/>
        </p:nvSpPr>
        <p:spPr>
          <a:xfrm>
            <a:off x="187425" y="135675"/>
            <a:ext cx="134433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>
                <a:latin typeface="Merriweather"/>
                <a:ea typeface="Merriweather"/>
                <a:cs typeface="Merriweather"/>
                <a:sym typeface="Merriweather"/>
              </a:rPr>
              <a:t>Potential Issues </a:t>
            </a:r>
            <a:endParaRPr b="0" i="0" sz="14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580" name="Google Shape;580;p48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cap="flat" cmpd="sng" w="28575">
            <a:solidFill>
              <a:srgbClr val="CFC9BD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81" name="Google Shape;581;p48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582" name="Google Shape;582;p48"/>
            <p:cNvSpPr txBox="1"/>
            <p:nvPr/>
          </p:nvSpPr>
          <p:spPr>
            <a:xfrm rot="5400000">
              <a:off x="-1233049" y="10112441"/>
              <a:ext cx="29661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583" name="Google Shape;583;p48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FUTURE STUDY</a:t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sp>
        <p:nvSpPr>
          <p:cNvPr id="584" name="Google Shape;584;p48"/>
          <p:cNvSpPr txBox="1"/>
          <p:nvPr/>
        </p:nvSpPr>
        <p:spPr>
          <a:xfrm>
            <a:off x="187425" y="1229975"/>
            <a:ext cx="158706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57200" rtl="0" algn="l">
              <a:lnSpc>
                <a:spcPct val="2419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legreya Sans Medium"/>
              <a:buAutoNum type="arabicPeriod"/>
            </a:pPr>
            <a:r>
              <a:rPr lang="en-US" sz="38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Why no Prediction and Confidence Intervals for Bootstrapping</a:t>
            </a:r>
            <a:endParaRPr sz="3800">
              <a:solidFill>
                <a:schemeClr val="dk1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69900" lvl="0" marL="457200" rtl="0" algn="l">
              <a:lnSpc>
                <a:spcPct val="2419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legreya Sans Medium"/>
              <a:buAutoNum type="arabicPeriod"/>
            </a:pPr>
            <a:r>
              <a:rPr lang="en-US" sz="38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Dataset Flaws (only top 50 per week leads to different data than ALL receivers)</a:t>
            </a:r>
            <a:endParaRPr sz="3800">
              <a:solidFill>
                <a:schemeClr val="dk1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69900" lvl="0" marL="457200" rtl="0" algn="l">
              <a:lnSpc>
                <a:spcPct val="2419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legreya Sans Medium"/>
              <a:buAutoNum type="arabicPeriod"/>
            </a:pPr>
            <a:r>
              <a:rPr lang="en-US" sz="38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Potential for Over-Fitting of Data</a:t>
            </a:r>
            <a:endParaRPr sz="3800">
              <a:solidFill>
                <a:schemeClr val="dk1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585" name="Google Shape;585;p48"/>
          <p:cNvSpPr txBox="1"/>
          <p:nvPr/>
        </p:nvSpPr>
        <p:spPr>
          <a:xfrm>
            <a:off x="294375" y="5104275"/>
            <a:ext cx="134433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>
                <a:latin typeface="Merriweather"/>
                <a:ea typeface="Merriweather"/>
                <a:cs typeface="Merriweather"/>
                <a:sym typeface="Merriweather"/>
              </a:rPr>
              <a:t>Future Studies</a:t>
            </a:r>
            <a:endParaRPr b="0" i="0" sz="14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86" name="Google Shape;586;p48"/>
          <p:cNvSpPr txBox="1"/>
          <p:nvPr/>
        </p:nvSpPr>
        <p:spPr>
          <a:xfrm>
            <a:off x="294375" y="6198575"/>
            <a:ext cx="158706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69900" lvl="0" marL="457200" rtl="0" algn="l">
              <a:lnSpc>
                <a:spcPct val="2419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legreya Sans Medium"/>
              <a:buAutoNum type="arabicPeriod"/>
            </a:pPr>
            <a:r>
              <a:rPr lang="en-US" sz="38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Looking at prediction models with more data to source</a:t>
            </a:r>
            <a:endParaRPr sz="3800">
              <a:solidFill>
                <a:schemeClr val="dk1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69900" lvl="0" marL="457200" rtl="0" algn="l">
              <a:lnSpc>
                <a:spcPct val="2419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legreya Sans Medium"/>
              <a:buAutoNum type="arabicPeriod"/>
            </a:pPr>
            <a:r>
              <a:rPr lang="en-US" sz="38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Looking at multiple positions</a:t>
            </a:r>
            <a:endParaRPr sz="3800">
              <a:solidFill>
                <a:schemeClr val="dk1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69900" lvl="0" marL="457200" rtl="0" algn="l">
              <a:lnSpc>
                <a:spcPct val="2419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legreya Sans Medium"/>
              <a:buAutoNum type="arabicPeriod"/>
            </a:pPr>
            <a:r>
              <a:rPr lang="en-US" sz="38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Taking </a:t>
            </a:r>
            <a:r>
              <a:rPr lang="en-US" sz="38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matchup into account when making projections</a:t>
            </a:r>
            <a:endParaRPr sz="3800">
              <a:solidFill>
                <a:schemeClr val="dk1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49"/>
          <p:cNvPicPr preferRelativeResize="0"/>
          <p:nvPr/>
        </p:nvPicPr>
        <p:blipFill rotWithShape="1">
          <a:blip r:embed="rId3">
            <a:alphaModFix/>
          </a:blip>
          <a:srcRect b="44936" l="14683" r="0" t="10466"/>
          <a:stretch/>
        </p:blipFill>
        <p:spPr>
          <a:xfrm>
            <a:off x="0" y="2783441"/>
            <a:ext cx="18288000" cy="6374849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49"/>
          <p:cNvSpPr txBox="1"/>
          <p:nvPr/>
        </p:nvSpPr>
        <p:spPr>
          <a:xfrm>
            <a:off x="6411893" y="497550"/>
            <a:ext cx="54642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None/>
            </a:pPr>
            <a:r>
              <a:rPr lang="en-US" sz="2599">
                <a:latin typeface="Alegreya Sans Medium"/>
                <a:ea typeface="Alegreya Sans Medium"/>
                <a:cs typeface="Alegreya Sans Medium"/>
                <a:sym typeface="Alegreya Sans Medium"/>
              </a:rPr>
              <a:t>Vaughn Hajra and Quang Nguyen</a:t>
            </a:r>
            <a:endParaRPr b="0" i="0" sz="1400" u="none" cap="none" strike="noStrik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cxnSp>
        <p:nvCxnSpPr>
          <p:cNvPr id="593" name="Google Shape;593;p49"/>
          <p:cNvCxnSpPr/>
          <p:nvPr/>
        </p:nvCxnSpPr>
        <p:spPr>
          <a:xfrm>
            <a:off x="8495771" y="1214438"/>
            <a:ext cx="12966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4" name="Google Shape;594;p49"/>
          <p:cNvSpPr txBox="1"/>
          <p:nvPr/>
        </p:nvSpPr>
        <p:spPr>
          <a:xfrm>
            <a:off x="14259505" y="9530172"/>
            <a:ext cx="299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9"/>
              <a:buFont typeface="Arial"/>
              <a:buNone/>
            </a:pPr>
            <a:r>
              <a:rPr lang="en-US" sz="1999">
                <a:latin typeface="Alegreya Sans Medium"/>
                <a:ea typeface="Alegreya Sans Medium"/>
                <a:cs typeface="Alegreya Sans Medium"/>
                <a:sym typeface="Alegreya Sans Medium"/>
              </a:rPr>
              <a:t>Stats 226</a:t>
            </a:r>
            <a:endParaRPr b="0" i="0" sz="1400" u="none" cap="none" strike="noStrik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595" name="Google Shape;595;p49"/>
          <p:cNvSpPr txBox="1"/>
          <p:nvPr/>
        </p:nvSpPr>
        <p:spPr>
          <a:xfrm>
            <a:off x="1028700" y="9530172"/>
            <a:ext cx="299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9"/>
              <a:buFont typeface="Arial"/>
              <a:buNone/>
            </a:pPr>
            <a:r>
              <a:rPr lang="en-US" sz="1999">
                <a:latin typeface="Alegreya Sans Medium"/>
                <a:ea typeface="Alegreya Sans Medium"/>
                <a:cs typeface="Alegreya Sans Medium"/>
                <a:sym typeface="Alegreya Sans Medium"/>
              </a:rPr>
              <a:t>November 2, 2022</a:t>
            </a:r>
            <a:endParaRPr b="0" i="0" sz="1400" u="none" cap="none" strike="noStrik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cxnSp>
        <p:nvCxnSpPr>
          <p:cNvPr id="596" name="Google Shape;596;p49"/>
          <p:cNvCxnSpPr/>
          <p:nvPr/>
        </p:nvCxnSpPr>
        <p:spPr>
          <a:xfrm>
            <a:off x="0" y="9144000"/>
            <a:ext cx="18288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7" name="Google Shape;597;p49"/>
          <p:cNvCxnSpPr/>
          <p:nvPr/>
        </p:nvCxnSpPr>
        <p:spPr>
          <a:xfrm>
            <a:off x="0" y="2783441"/>
            <a:ext cx="18288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8" name="Google Shape;598;p49"/>
          <p:cNvSpPr txBox="1"/>
          <p:nvPr/>
        </p:nvSpPr>
        <p:spPr>
          <a:xfrm>
            <a:off x="66150" y="1455700"/>
            <a:ext cx="18155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5000">
                <a:latin typeface="Merriweather"/>
                <a:ea typeface="Merriweather"/>
                <a:cs typeface="Merriweather"/>
                <a:sym typeface="Merriweather"/>
              </a:rPr>
              <a:t>THANK YOU! ANY QUESTIONS?</a:t>
            </a:r>
            <a:endParaRPr b="0" i="0" sz="1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99" name="Google Shape;599;p49"/>
          <p:cNvPicPr preferRelativeResize="0"/>
          <p:nvPr/>
        </p:nvPicPr>
        <p:blipFill rotWithShape="1">
          <a:blip r:embed="rId4">
            <a:alphaModFix/>
          </a:blip>
          <a:srcRect b="44351" l="0" r="0" t="0"/>
          <a:stretch/>
        </p:blipFill>
        <p:spPr>
          <a:xfrm>
            <a:off x="0" y="2783450"/>
            <a:ext cx="18288000" cy="636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0"/>
          <p:cNvSpPr txBox="1"/>
          <p:nvPr/>
        </p:nvSpPr>
        <p:spPr>
          <a:xfrm>
            <a:off x="914400" y="1271575"/>
            <a:ext cx="134433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>
                <a:latin typeface="Merriweather"/>
                <a:ea typeface="Merriweather"/>
                <a:cs typeface="Merriweather"/>
                <a:sym typeface="Merriweather"/>
              </a:rPr>
              <a:t>Sources</a:t>
            </a:r>
            <a:endParaRPr b="0" i="0" sz="14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605" name="Google Shape;605;p50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cap="flat" cmpd="sng" w="28575">
            <a:solidFill>
              <a:srgbClr val="CFC9B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6" name="Google Shape;606;p50"/>
          <p:cNvSpPr txBox="1"/>
          <p:nvPr/>
        </p:nvSpPr>
        <p:spPr>
          <a:xfrm>
            <a:off x="372800" y="2820225"/>
            <a:ext cx="15870600" cy="50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2419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egreya Sans Medium"/>
              <a:buAutoNum type="arabicPeriod"/>
            </a:pPr>
            <a:r>
              <a:rPr lang="en-US" sz="38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Bootstrapping idea from </a:t>
            </a:r>
            <a:r>
              <a:rPr lang="en-US" sz="1800" u="sng">
                <a:solidFill>
                  <a:schemeClr val="hlink"/>
                </a:solidFill>
                <a:hlinkClick r:id="rId3"/>
              </a:rPr>
              <a:t>https://www.fantasyfootballdatapros.com/blog/intermediate/7</a:t>
            </a:r>
            <a:endParaRPr sz="2900">
              <a:solidFill>
                <a:schemeClr val="dk1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12750" lvl="0" marL="457200" rtl="0" algn="l">
              <a:lnSpc>
                <a:spcPct val="2419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legreya Sans Medium"/>
              <a:buAutoNum type="arabicPeriod"/>
            </a:pPr>
            <a:r>
              <a:rPr lang="en-US" sz="38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Photos all via Google Images</a:t>
            </a:r>
            <a:endParaRPr sz="3800">
              <a:solidFill>
                <a:schemeClr val="dk1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12750" lvl="0" marL="457200" rtl="0" algn="l">
              <a:lnSpc>
                <a:spcPct val="2419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legreya Sans Medium"/>
              <a:buAutoNum type="arabicPeriod"/>
            </a:pPr>
            <a:r>
              <a:rPr lang="en-US" sz="38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Negative Binomial Simulation Ideas from </a:t>
            </a:r>
            <a:r>
              <a:rPr lang="en-US" sz="1800" u="sng">
                <a:solidFill>
                  <a:schemeClr val="hlink"/>
                </a:solidFill>
                <a:latin typeface="Alegreya Sans Medium"/>
                <a:ea typeface="Alegreya Sans Medium"/>
                <a:cs typeface="Alegreya Sans Medium"/>
                <a:sym typeface="Alegreya Sans Medium"/>
                <a:hlinkClick r:id="rId4"/>
              </a:rPr>
              <a:t>https://rpubs.com/mpfoley73/458738</a:t>
            </a:r>
            <a:endParaRPr sz="1800">
              <a:solidFill>
                <a:schemeClr val="dk1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12750" lvl="0" marL="457200" rtl="0" algn="l">
              <a:lnSpc>
                <a:spcPct val="2419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legreya Sans Medium"/>
              <a:buAutoNum type="arabicPeriod"/>
            </a:pPr>
            <a:r>
              <a:rPr lang="en-US" sz="38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Wikipedia used for many of the distribution research</a:t>
            </a:r>
            <a:endParaRPr sz="3800">
              <a:solidFill>
                <a:schemeClr val="dk1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16"/>
          <p:cNvGrpSpPr/>
          <p:nvPr/>
        </p:nvGrpSpPr>
        <p:grpSpPr>
          <a:xfrm>
            <a:off x="12621343" y="-216991"/>
            <a:ext cx="5666657" cy="10503991"/>
            <a:chOff x="0" y="-57150"/>
            <a:chExt cx="1492453" cy="2766483"/>
          </a:xfrm>
        </p:grpSpPr>
        <p:sp>
          <p:nvSpPr>
            <p:cNvPr id="151" name="Google Shape;151;p16"/>
            <p:cNvSpPr/>
            <p:nvPr/>
          </p:nvSpPr>
          <p:spPr>
            <a:xfrm>
              <a:off x="0" y="0"/>
              <a:ext cx="1492453" cy="2709333"/>
            </a:xfrm>
            <a:custGeom>
              <a:rect b="b" l="l" r="r" t="t"/>
              <a:pathLst>
                <a:path extrusionOk="0" h="2709333" w="1492453">
                  <a:moveTo>
                    <a:pt x="0" y="0"/>
                  </a:moveTo>
                  <a:lnTo>
                    <a:pt x="1492453" y="0"/>
                  </a:lnTo>
                  <a:lnTo>
                    <a:pt x="149245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FC9BD"/>
            </a:solidFill>
            <a:ln>
              <a:noFill/>
            </a:ln>
          </p:spPr>
        </p:sp>
        <p:sp>
          <p:nvSpPr>
            <p:cNvPr id="152" name="Google Shape;152;p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3" name="Google Shape;153;p16"/>
          <p:cNvPicPr preferRelativeResize="0"/>
          <p:nvPr/>
        </p:nvPicPr>
        <p:blipFill rotWithShape="1">
          <a:blip r:embed="rId3">
            <a:alphaModFix/>
          </a:blip>
          <a:srcRect b="0" l="12159" r="22884" t="0"/>
          <a:stretch/>
        </p:blipFill>
        <p:spPr>
          <a:xfrm>
            <a:off x="9998049" y="1281161"/>
            <a:ext cx="7161236" cy="77246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" name="Google Shape;154;p16"/>
          <p:cNvGrpSpPr/>
          <p:nvPr/>
        </p:nvGrpSpPr>
        <p:grpSpPr>
          <a:xfrm>
            <a:off x="-870796" y="3388302"/>
            <a:ext cx="10014870" cy="3035574"/>
            <a:chOff x="0" y="0"/>
            <a:chExt cx="13353161" cy="4047432"/>
          </a:xfrm>
        </p:grpSpPr>
        <p:cxnSp>
          <p:nvCxnSpPr>
            <p:cNvPr id="155" name="Google Shape;155;p16"/>
            <p:cNvCxnSpPr/>
            <p:nvPr/>
          </p:nvCxnSpPr>
          <p:spPr>
            <a:xfrm>
              <a:off x="0" y="0"/>
              <a:ext cx="12557664" cy="0"/>
            </a:xfrm>
            <a:prstGeom prst="straightConnector1">
              <a:avLst/>
            </a:prstGeom>
            <a:noFill/>
            <a:ln cap="flat" cmpd="sng" w="38100">
              <a:solidFill>
                <a:srgbClr val="EBE8E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6" name="Google Shape;156;p16"/>
            <p:cNvCxnSpPr/>
            <p:nvPr/>
          </p:nvCxnSpPr>
          <p:spPr>
            <a:xfrm>
              <a:off x="0" y="4047432"/>
              <a:ext cx="12557664" cy="0"/>
            </a:xfrm>
            <a:prstGeom prst="straightConnector1">
              <a:avLst/>
            </a:prstGeom>
            <a:noFill/>
            <a:ln cap="flat" cmpd="sng" w="38100">
              <a:solidFill>
                <a:srgbClr val="EBE8E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7" name="Google Shape;157;p16"/>
            <p:cNvSpPr txBox="1"/>
            <p:nvPr/>
          </p:nvSpPr>
          <p:spPr>
            <a:xfrm>
              <a:off x="1797161" y="601531"/>
              <a:ext cx="11556000" cy="30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Arial"/>
                <a:buNone/>
              </a:pPr>
              <a:r>
                <a:rPr lang="en-US" sz="6500">
                  <a:solidFill>
                    <a:srgbClr val="EBE8E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What is Fantasy Football?</a:t>
              </a:r>
              <a:endParaRPr sz="6300">
                <a:solidFill>
                  <a:srgbClr val="EBE8E2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cxnSp>
        <p:nvCxnSpPr>
          <p:cNvPr id="158" name="Google Shape;158;p16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59" name="Google Shape;159;p16"/>
          <p:cNvGrpSpPr/>
          <p:nvPr/>
        </p:nvGrpSpPr>
        <p:grpSpPr>
          <a:xfrm>
            <a:off x="17626475" y="741248"/>
            <a:ext cx="276986" cy="8804399"/>
            <a:chOff x="24386" y="-7"/>
            <a:chExt cx="369315" cy="11739198"/>
          </a:xfrm>
        </p:grpSpPr>
        <p:sp>
          <p:nvSpPr>
            <p:cNvPr id="160" name="Google Shape;160;p16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Page 4</a:t>
              </a:r>
              <a:endParaRPr sz="18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161" name="Google Shape;161;p16"/>
            <p:cNvSpPr txBox="1"/>
            <p:nvPr/>
          </p:nvSpPr>
          <p:spPr>
            <a:xfrm rot="5400000">
              <a:off x="-1856314" y="1880693"/>
              <a:ext cx="413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What is Fantasy Football?</a:t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sp>
        <p:nvSpPr>
          <p:cNvPr id="162" name="Google Shape;162;p16"/>
          <p:cNvSpPr txBox="1"/>
          <p:nvPr/>
        </p:nvSpPr>
        <p:spPr>
          <a:xfrm>
            <a:off x="0" y="6629725"/>
            <a:ext cx="10014900" cy="28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6550" lvl="0" marL="457200" marR="0" rtl="0" algn="l">
              <a:lnSpc>
                <a:spcPct val="241966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Alegreya Sans Medium"/>
              <a:buChar char="-"/>
            </a:pPr>
            <a:r>
              <a:rPr lang="en-US" sz="3300">
                <a:solidFill>
                  <a:schemeClr val="lt2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NFL Players earn points based on real-life stats</a:t>
            </a:r>
            <a:endParaRPr sz="3300">
              <a:solidFill>
                <a:schemeClr val="lt2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31800" lvl="0" marL="457200" marR="0" rtl="0" algn="l">
              <a:lnSpc>
                <a:spcPct val="241966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legreya Sans Medium"/>
              <a:buChar char="-"/>
            </a:pPr>
            <a:r>
              <a:rPr lang="en-US" sz="3200">
                <a:solidFill>
                  <a:schemeClr val="lt2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Fans draft players for their fantasy “team”</a:t>
            </a:r>
            <a:endParaRPr sz="3200">
              <a:solidFill>
                <a:schemeClr val="lt2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19100" lvl="0" marL="457200" marR="0" rtl="0" algn="l">
              <a:lnSpc>
                <a:spcPct val="241966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legreya Sans Medium"/>
              <a:buChar char="-"/>
            </a:pPr>
            <a:r>
              <a:rPr lang="en-US" sz="3000">
                <a:solidFill>
                  <a:schemeClr val="lt2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Goal: score more than your opponent’s team each week</a:t>
            </a:r>
            <a:endParaRPr sz="3000">
              <a:solidFill>
                <a:schemeClr val="lt2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p17"/>
          <p:cNvGrpSpPr/>
          <p:nvPr/>
        </p:nvGrpSpPr>
        <p:grpSpPr>
          <a:xfrm>
            <a:off x="12621343" y="-216992"/>
            <a:ext cx="5666695" cy="10504059"/>
            <a:chOff x="0" y="-57150"/>
            <a:chExt cx="1492453" cy="2766483"/>
          </a:xfrm>
        </p:grpSpPr>
        <p:sp>
          <p:nvSpPr>
            <p:cNvPr id="168" name="Google Shape;168;p17"/>
            <p:cNvSpPr/>
            <p:nvPr/>
          </p:nvSpPr>
          <p:spPr>
            <a:xfrm>
              <a:off x="0" y="0"/>
              <a:ext cx="1492453" cy="2709333"/>
            </a:xfrm>
            <a:custGeom>
              <a:rect b="b" l="l" r="r" t="t"/>
              <a:pathLst>
                <a:path extrusionOk="0" h="2709333" w="1492453">
                  <a:moveTo>
                    <a:pt x="0" y="0"/>
                  </a:moveTo>
                  <a:lnTo>
                    <a:pt x="1492453" y="0"/>
                  </a:lnTo>
                  <a:lnTo>
                    <a:pt x="149245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FC9BD"/>
            </a:solidFill>
            <a:ln>
              <a:noFill/>
            </a:ln>
          </p:spPr>
        </p:sp>
        <p:sp>
          <p:nvSpPr>
            <p:cNvPr id="169" name="Google Shape;169;p17"/>
            <p:cNvSpPr txBox="1"/>
            <p:nvPr/>
          </p:nvSpPr>
          <p:spPr>
            <a:xfrm>
              <a:off x="0" y="-57150"/>
              <a:ext cx="812700" cy="8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0" name="Google Shape;170;p17"/>
          <p:cNvPicPr preferRelativeResize="0"/>
          <p:nvPr/>
        </p:nvPicPr>
        <p:blipFill rotWithShape="1">
          <a:blip r:embed="rId3">
            <a:alphaModFix/>
          </a:blip>
          <a:srcRect b="0" l="34783" r="3411" t="0"/>
          <a:stretch/>
        </p:blipFill>
        <p:spPr>
          <a:xfrm>
            <a:off x="9998049" y="1281161"/>
            <a:ext cx="7161237" cy="77246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" name="Google Shape;171;p17"/>
          <p:cNvGrpSpPr/>
          <p:nvPr/>
        </p:nvGrpSpPr>
        <p:grpSpPr>
          <a:xfrm>
            <a:off x="-870796" y="3388302"/>
            <a:ext cx="10014871" cy="3035574"/>
            <a:chOff x="0" y="0"/>
            <a:chExt cx="13353161" cy="4047432"/>
          </a:xfrm>
        </p:grpSpPr>
        <p:cxnSp>
          <p:nvCxnSpPr>
            <p:cNvPr id="172" name="Google Shape;172;p17"/>
            <p:cNvCxnSpPr/>
            <p:nvPr/>
          </p:nvCxnSpPr>
          <p:spPr>
            <a:xfrm>
              <a:off x="0" y="0"/>
              <a:ext cx="12557700" cy="0"/>
            </a:xfrm>
            <a:prstGeom prst="straightConnector1">
              <a:avLst/>
            </a:prstGeom>
            <a:noFill/>
            <a:ln cap="flat" cmpd="sng" w="38100">
              <a:solidFill>
                <a:srgbClr val="EBE8E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3" name="Google Shape;173;p17"/>
            <p:cNvCxnSpPr/>
            <p:nvPr/>
          </p:nvCxnSpPr>
          <p:spPr>
            <a:xfrm>
              <a:off x="0" y="4047432"/>
              <a:ext cx="12557700" cy="0"/>
            </a:xfrm>
            <a:prstGeom prst="straightConnector1">
              <a:avLst/>
            </a:prstGeom>
            <a:noFill/>
            <a:ln cap="flat" cmpd="sng" w="38100">
              <a:solidFill>
                <a:srgbClr val="EBE8E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74" name="Google Shape;174;p17"/>
            <p:cNvSpPr txBox="1"/>
            <p:nvPr/>
          </p:nvSpPr>
          <p:spPr>
            <a:xfrm>
              <a:off x="1797161" y="601531"/>
              <a:ext cx="11556000" cy="304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Arial"/>
                <a:buNone/>
              </a:pPr>
              <a:r>
                <a:rPr lang="en-US" sz="6500">
                  <a:solidFill>
                    <a:srgbClr val="EBE8E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Our Data:</a:t>
              </a:r>
              <a:endParaRPr sz="6500">
                <a:solidFill>
                  <a:srgbClr val="EBE8E2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marR="0" rtl="0" algn="l">
                <a:lnSpc>
                  <a:spcPct val="13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Arial"/>
                <a:buNone/>
              </a:pPr>
              <a:r>
                <a:rPr lang="en-US" sz="6300">
                  <a:solidFill>
                    <a:srgbClr val="EBE8E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2 Datasets of Interest</a:t>
              </a:r>
              <a:endParaRPr sz="6300">
                <a:solidFill>
                  <a:srgbClr val="EBE8E2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cxnSp>
        <p:nvCxnSpPr>
          <p:cNvPr id="175" name="Google Shape;175;p17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76" name="Google Shape;176;p17"/>
          <p:cNvGrpSpPr/>
          <p:nvPr/>
        </p:nvGrpSpPr>
        <p:grpSpPr>
          <a:xfrm>
            <a:off x="17626475" y="741248"/>
            <a:ext cx="276986" cy="8804399"/>
            <a:chOff x="24386" y="-7"/>
            <a:chExt cx="369315" cy="11739198"/>
          </a:xfrm>
        </p:grpSpPr>
        <p:sp>
          <p:nvSpPr>
            <p:cNvPr id="177" name="Google Shape;177;p17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Page 5</a:t>
              </a:r>
              <a:endParaRPr sz="18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178" name="Google Shape;178;p17"/>
            <p:cNvSpPr txBox="1"/>
            <p:nvPr/>
          </p:nvSpPr>
          <p:spPr>
            <a:xfrm rot="5400000">
              <a:off x="-1856314" y="1880693"/>
              <a:ext cx="413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Out Data</a:t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sp>
        <p:nvSpPr>
          <p:cNvPr id="179" name="Google Shape;179;p17"/>
          <p:cNvSpPr txBox="1"/>
          <p:nvPr/>
        </p:nvSpPr>
        <p:spPr>
          <a:xfrm>
            <a:off x="414052" y="6629725"/>
            <a:ext cx="8241600" cy="26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marR="0" rtl="0" algn="l">
              <a:lnSpc>
                <a:spcPct val="241966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egreya Sans Medium"/>
              <a:buChar char="-"/>
            </a:pPr>
            <a:r>
              <a:rPr lang="en-US" sz="3000">
                <a:solidFill>
                  <a:schemeClr val="lt2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PPR Week 8 Projections from 6 different sources</a:t>
            </a:r>
            <a:endParaRPr sz="3000">
              <a:solidFill>
                <a:schemeClr val="lt2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19100" lvl="0" marL="457200" marR="0" rtl="0" algn="l">
              <a:lnSpc>
                <a:spcPct val="241966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legreya Sans Medium"/>
              <a:buChar char="-"/>
            </a:pPr>
            <a:r>
              <a:rPr lang="en-US" sz="3000">
                <a:solidFill>
                  <a:schemeClr val="lt2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Weekly Fantasy Data from top 50 Wide Receivers</a:t>
            </a:r>
            <a:endParaRPr sz="3000">
              <a:solidFill>
                <a:schemeClr val="lt2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19100" lvl="0" marL="457200" marR="0" rtl="0" algn="l">
              <a:lnSpc>
                <a:spcPct val="241966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legreya Sans Medium"/>
              <a:buChar char="-"/>
            </a:pPr>
            <a:r>
              <a:rPr lang="en-US" sz="3000">
                <a:solidFill>
                  <a:schemeClr val="lt2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LOTS of data wrangling to combine into datasets </a:t>
            </a:r>
            <a:endParaRPr sz="3000">
              <a:solidFill>
                <a:schemeClr val="lt2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/>
          <p:nvPr/>
        </p:nvSpPr>
        <p:spPr>
          <a:xfrm>
            <a:off x="914400" y="733425"/>
            <a:ext cx="152607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>
                <a:latin typeface="Merriweather"/>
                <a:ea typeface="Merriweather"/>
                <a:cs typeface="Merriweather"/>
                <a:sym typeface="Merriweather"/>
              </a:rPr>
              <a:t>Dataset 1: </a:t>
            </a:r>
            <a:r>
              <a:rPr lang="en-US" sz="5600">
                <a:latin typeface="Merriweather"/>
                <a:ea typeface="Merriweather"/>
                <a:cs typeface="Merriweather"/>
                <a:sym typeface="Merriweather"/>
              </a:rPr>
              <a:t>Week 8 WR Fantasy Projections</a:t>
            </a:r>
            <a:endParaRPr b="0" i="0" sz="5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85" name="Google Shape;185;p18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186" name="Google Shape;186;p18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PAGE 6</a:t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187" name="Google Shape;187;p18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DATASET 1</a:t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cxnSp>
        <p:nvCxnSpPr>
          <p:cNvPr id="188" name="Google Shape;188;p18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cap="flat" cmpd="sng" w="28575">
            <a:solidFill>
              <a:srgbClr val="CFC9B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9" name="Google Shape;18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5750" y="2204400"/>
            <a:ext cx="14478000" cy="3105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85725">
              <a:srgbClr val="000000">
                <a:alpha val="50000"/>
              </a:srgbClr>
            </a:outerShdw>
          </a:effectLst>
        </p:spPr>
      </p:pic>
      <p:sp>
        <p:nvSpPr>
          <p:cNvPr id="190" name="Google Shape;190;p18"/>
          <p:cNvSpPr txBox="1"/>
          <p:nvPr/>
        </p:nvSpPr>
        <p:spPr>
          <a:xfrm>
            <a:off x="1305750" y="6043000"/>
            <a:ext cx="93825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2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egreya Sans Medium"/>
              <a:buAutoNum type="arabicPeriod"/>
            </a:pPr>
            <a:r>
              <a:rPr lang="en-US" sz="40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Data Taken from 6 different Websites</a:t>
            </a:r>
            <a:endParaRPr sz="4000">
              <a:solidFill>
                <a:schemeClr val="dk1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82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egreya Sans Medium"/>
              <a:buAutoNum type="arabicPeriod"/>
            </a:pPr>
            <a:r>
              <a:rPr lang="en-US" sz="40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Why these players?</a:t>
            </a:r>
            <a:endParaRPr sz="4000">
              <a:solidFill>
                <a:schemeClr val="dk1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82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egreya Sans Medium"/>
              <a:buAutoNum type="arabicPeriod"/>
            </a:pPr>
            <a:r>
              <a:rPr lang="en-US" sz="40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Benefit of Many Sources</a:t>
            </a:r>
            <a:endParaRPr sz="4000">
              <a:solidFill>
                <a:schemeClr val="dk1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"/>
          <p:cNvSpPr txBox="1"/>
          <p:nvPr/>
        </p:nvSpPr>
        <p:spPr>
          <a:xfrm>
            <a:off x="914400" y="733425"/>
            <a:ext cx="154200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>
                <a:latin typeface="Merriweather"/>
                <a:ea typeface="Merriweather"/>
                <a:cs typeface="Merriweather"/>
                <a:sym typeface="Merriweather"/>
              </a:rPr>
              <a:t>Dataset 2: </a:t>
            </a:r>
            <a:r>
              <a:rPr lang="en-US" sz="4600">
                <a:latin typeface="Merriweather"/>
                <a:ea typeface="Merriweather"/>
                <a:cs typeface="Merriweather"/>
                <a:sym typeface="Merriweather"/>
              </a:rPr>
              <a:t>ESPN PPR Weekly Wide Receiver Data</a:t>
            </a:r>
            <a:endParaRPr b="0" i="0" sz="1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96" name="Google Shape;196;p19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197" name="Google Shape;197;p19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PAGE 7</a:t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198" name="Google Shape;198;p19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DATASET 2</a:t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cxnSp>
        <p:nvCxnSpPr>
          <p:cNvPr id="199" name="Google Shape;199;p19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cap="flat" cmpd="sng" w="28575">
            <a:solidFill>
              <a:srgbClr val="CFC9B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0" name="Google Shape;2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613" y="2229538"/>
            <a:ext cx="15301576" cy="435587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9"/>
          <p:cNvSpPr txBox="1"/>
          <p:nvPr/>
        </p:nvSpPr>
        <p:spPr>
          <a:xfrm>
            <a:off x="1493250" y="7081025"/>
            <a:ext cx="153015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2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egreya Sans Medium"/>
              <a:buAutoNum type="arabicPeriod"/>
            </a:pPr>
            <a:r>
              <a:rPr lang="en-US" sz="40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Data from </a:t>
            </a:r>
            <a:r>
              <a:rPr lang="en-US" sz="40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Weeks 1-7</a:t>
            </a:r>
            <a:endParaRPr sz="4000">
              <a:solidFill>
                <a:schemeClr val="dk1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82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egreya Sans Medium"/>
              <a:buAutoNum type="arabicPeriod"/>
            </a:pPr>
            <a:r>
              <a:rPr lang="en-US" sz="40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Includes stats and fantasy points</a:t>
            </a:r>
            <a:endParaRPr sz="4000">
              <a:solidFill>
                <a:schemeClr val="dk1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82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egreya Sans Medium"/>
              <a:buAutoNum type="arabicPeriod"/>
            </a:pPr>
            <a:r>
              <a:rPr lang="en-US" sz="40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Benefit: Large dataset with 350 observations</a:t>
            </a:r>
            <a:endParaRPr sz="4000">
              <a:solidFill>
                <a:schemeClr val="dk1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0"/>
          <p:cNvSpPr txBox="1"/>
          <p:nvPr/>
        </p:nvSpPr>
        <p:spPr>
          <a:xfrm>
            <a:off x="5137348" y="8697050"/>
            <a:ext cx="8013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>
                <a:latin typeface="Merriweather"/>
                <a:ea typeface="Merriweather"/>
                <a:cs typeface="Merriweather"/>
                <a:sym typeface="Merriweather"/>
              </a:rPr>
              <a:t>Points Per Reception (PPR) Scoring</a:t>
            </a:r>
            <a:endParaRPr b="0" i="0" sz="14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7" name="Google Shape;207;p20"/>
          <p:cNvSpPr txBox="1"/>
          <p:nvPr/>
        </p:nvSpPr>
        <p:spPr>
          <a:xfrm>
            <a:off x="5137396" y="1230131"/>
            <a:ext cx="80133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>
                <a:latin typeface="Merriweather"/>
                <a:ea typeface="Merriweather"/>
                <a:cs typeface="Merriweather"/>
                <a:sym typeface="Merriweather"/>
              </a:rPr>
              <a:t>WIDE RECEIVER FANTASY FOOTBALL SCORING</a:t>
            </a:r>
            <a:endParaRPr b="0" i="0" sz="14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08" name="Google Shape;208;p20"/>
          <p:cNvCxnSpPr/>
          <p:nvPr/>
        </p:nvCxnSpPr>
        <p:spPr>
          <a:xfrm>
            <a:off x="1779212" y="1774463"/>
            <a:ext cx="147297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9" name="Google Shape;209;p20"/>
          <p:cNvCxnSpPr/>
          <p:nvPr/>
        </p:nvCxnSpPr>
        <p:spPr>
          <a:xfrm>
            <a:off x="1779212" y="1028700"/>
            <a:ext cx="147297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0" name="Google Shape;210;p20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cap="flat" cmpd="sng" w="28575">
            <a:solidFill>
              <a:srgbClr val="CFC9BD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11" name="Google Shape;211;p20"/>
          <p:cNvGrpSpPr/>
          <p:nvPr/>
        </p:nvGrpSpPr>
        <p:grpSpPr>
          <a:xfrm>
            <a:off x="17626475" y="741250"/>
            <a:ext cx="276986" cy="8804398"/>
            <a:chOff x="24386" y="-6"/>
            <a:chExt cx="369315" cy="11739197"/>
          </a:xfrm>
        </p:grpSpPr>
        <p:sp>
          <p:nvSpPr>
            <p:cNvPr id="212" name="Google Shape;212;p20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PAGE 8</a:t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213" name="Google Shape;213;p20"/>
            <p:cNvSpPr txBox="1"/>
            <p:nvPr/>
          </p:nvSpPr>
          <p:spPr>
            <a:xfrm rot="5400000">
              <a:off x="-1396114" y="1420494"/>
              <a:ext cx="3210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WIDE RECEIVER SCORING</a:t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graphicFrame>
        <p:nvGraphicFramePr>
          <p:cNvPr id="214" name="Google Shape;214;p20"/>
          <p:cNvGraphicFramePr/>
          <p:nvPr/>
        </p:nvGraphicFramePr>
        <p:xfrm>
          <a:off x="478600" y="5668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{08951704-68ED-4853-8A3E-107173AB94CE}</a:tableStyleId>
              </a:tblPr>
              <a:tblGrid>
                <a:gridCol w="3276600"/>
                <a:gridCol w="3276600"/>
                <a:gridCol w="3276600"/>
                <a:gridCol w="3276600"/>
                <a:gridCol w="3276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99"/>
                        <a:buFont typeface="Arial"/>
                        <a:buNone/>
                      </a:pPr>
                      <a:r>
                        <a:rPr lang="en-US" sz="2499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RECEPTION (CATCH)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99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RECEIVING YARDS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99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TOUCHDOWN RECEPTION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99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RUSHING YARDS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99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OTHER SCORING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99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1.0 POINT PER RECEPTION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99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0.1 POINTS PER YARD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99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 6 POINTS PER TOUCHDOWN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99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0.1 POINTS PER YARD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99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FUMBLES LOST, 2PT CONVERSION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15" name="Google Shape;2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3751" y="2015331"/>
            <a:ext cx="10610850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0"/>
          <p:cNvSpPr txBox="1"/>
          <p:nvPr/>
        </p:nvSpPr>
        <p:spPr>
          <a:xfrm>
            <a:off x="4572000" y="4883138"/>
            <a:ext cx="8521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888888"/>
                </a:solidFill>
                <a:latin typeface="Merriweather"/>
                <a:ea typeface="Merriweather"/>
                <a:cs typeface="Merriweather"/>
                <a:sym typeface="Merriweather"/>
              </a:rPr>
              <a:t>Example - Jerry Jeudy</a:t>
            </a:r>
            <a:endParaRPr sz="500">
              <a:solidFill>
                <a:srgbClr val="888888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1"/>
          <p:cNvPicPr preferRelativeResize="0"/>
          <p:nvPr/>
        </p:nvPicPr>
        <p:blipFill rotWithShape="1">
          <a:blip r:embed="rId3">
            <a:alphaModFix/>
          </a:blip>
          <a:srcRect b="33831" l="0" r="0" t="0"/>
          <a:stretch/>
        </p:blipFill>
        <p:spPr>
          <a:xfrm>
            <a:off x="-151075" y="0"/>
            <a:ext cx="17324652" cy="603394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1"/>
          <p:cNvSpPr txBox="1"/>
          <p:nvPr/>
        </p:nvSpPr>
        <p:spPr>
          <a:xfrm>
            <a:off x="4707101" y="6630275"/>
            <a:ext cx="6284400" cy="26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419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latin typeface="Alegreya Sans Medium"/>
                <a:ea typeface="Alegreya Sans Medium"/>
                <a:cs typeface="Alegreya Sans Medium"/>
                <a:sym typeface="Alegreya Sans Medium"/>
              </a:rPr>
              <a:t>1. Goals and Inspiration of Bootstrapping</a:t>
            </a:r>
            <a:endParaRPr b="0" i="0" sz="1400" u="none" cap="none" strike="noStrik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0" lvl="0" marL="0" marR="0" rtl="0" algn="l">
              <a:lnSpc>
                <a:spcPct val="2419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latin typeface="Alegreya Sans Medium"/>
                <a:ea typeface="Alegreya Sans Medium"/>
                <a:cs typeface="Alegreya Sans Medium"/>
                <a:sym typeface="Alegreya Sans Medium"/>
              </a:rPr>
              <a:t>2. Player Selection &amp; Data Wrangling</a:t>
            </a:r>
            <a:endParaRPr sz="30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0" lvl="0" marL="0" marR="0" rtl="0" algn="l">
              <a:lnSpc>
                <a:spcPct val="2419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latin typeface="Alegreya Sans Medium"/>
                <a:ea typeface="Alegreya Sans Medium"/>
                <a:cs typeface="Alegreya Sans Medium"/>
                <a:sym typeface="Alegreya Sans Medium"/>
              </a:rPr>
              <a:t>3. Random Sampling for Each Player</a:t>
            </a:r>
            <a:endParaRPr b="0" i="0" sz="1400" u="none" cap="none" strike="noStrik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223" name="Google Shape;223;p21"/>
          <p:cNvSpPr txBox="1"/>
          <p:nvPr/>
        </p:nvSpPr>
        <p:spPr>
          <a:xfrm>
            <a:off x="11591295" y="6629732"/>
            <a:ext cx="5582400" cy="26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419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4. Player Comparisons</a:t>
            </a:r>
            <a:endParaRPr b="0" i="0" sz="1400" u="none" cap="none" strike="noStrike">
              <a:solidFill>
                <a:schemeClr val="dk1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0" lvl="0" marL="0" marR="0" rtl="0" algn="l">
              <a:lnSpc>
                <a:spcPct val="2419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5. Projections &amp; Recommendations</a:t>
            </a:r>
            <a:endParaRPr b="0" i="0" sz="1400" u="none" cap="none" strike="noStrike">
              <a:solidFill>
                <a:schemeClr val="dk1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0" lvl="0" marL="0" marR="0" rtl="0" algn="l">
              <a:lnSpc>
                <a:spcPct val="2419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6. Week 8 Outcomes</a:t>
            </a:r>
            <a:endParaRPr b="0" i="0" sz="1400" u="none" cap="none" strike="noStrike">
              <a:solidFill>
                <a:schemeClr val="dk1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cxnSp>
        <p:nvCxnSpPr>
          <p:cNvPr id="224" name="Google Shape;224;p21"/>
          <p:cNvCxnSpPr/>
          <p:nvPr/>
        </p:nvCxnSpPr>
        <p:spPr>
          <a:xfrm>
            <a:off x="3792693" y="7431824"/>
            <a:ext cx="13366500" cy="0"/>
          </a:xfrm>
          <a:prstGeom prst="straightConnector1">
            <a:avLst/>
          </a:prstGeom>
          <a:noFill/>
          <a:ln cap="flat" cmpd="sng" w="28575">
            <a:solidFill>
              <a:srgbClr val="CFC9B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5" name="Google Shape;225;p21"/>
          <p:cNvCxnSpPr/>
          <p:nvPr/>
        </p:nvCxnSpPr>
        <p:spPr>
          <a:xfrm>
            <a:off x="3792693" y="8495574"/>
            <a:ext cx="13380900" cy="0"/>
          </a:xfrm>
          <a:prstGeom prst="straightConnector1">
            <a:avLst/>
          </a:prstGeom>
          <a:noFill/>
          <a:ln cap="flat" cmpd="sng" w="28575">
            <a:solidFill>
              <a:srgbClr val="CFC9B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6" name="Google Shape;226;p21"/>
          <p:cNvCxnSpPr/>
          <p:nvPr/>
        </p:nvCxnSpPr>
        <p:spPr>
          <a:xfrm>
            <a:off x="3792693" y="9593371"/>
            <a:ext cx="13366500" cy="0"/>
          </a:xfrm>
          <a:prstGeom prst="straightConnector1">
            <a:avLst/>
          </a:prstGeom>
          <a:noFill/>
          <a:ln cap="flat" cmpd="sng" w="28575">
            <a:solidFill>
              <a:srgbClr val="CFC9B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7" name="Google Shape;227;p21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cap="flat" cmpd="sng" w="28575">
            <a:solidFill>
              <a:srgbClr val="CFC9B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8" name="Google Shape;228;p21"/>
          <p:cNvSpPr txBox="1"/>
          <p:nvPr/>
        </p:nvSpPr>
        <p:spPr>
          <a:xfrm>
            <a:off x="431650" y="369900"/>
            <a:ext cx="107421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rPr>
              <a:t>Bootstrapping</a:t>
            </a:r>
            <a:endParaRPr sz="6500">
              <a:solidFill>
                <a:schemeClr val="l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229" name="Google Shape;229;p21"/>
          <p:cNvGrpSpPr/>
          <p:nvPr/>
        </p:nvGrpSpPr>
        <p:grpSpPr>
          <a:xfrm>
            <a:off x="17626475" y="741249"/>
            <a:ext cx="276986" cy="8804398"/>
            <a:chOff x="24386" y="-7"/>
            <a:chExt cx="369315" cy="11739198"/>
          </a:xfrm>
        </p:grpSpPr>
        <p:sp>
          <p:nvSpPr>
            <p:cNvPr id="230" name="Google Shape;230;p21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BOOTSTRAPPING</a:t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231" name="Google Shape;231;p21"/>
            <p:cNvSpPr txBox="1"/>
            <p:nvPr/>
          </p:nvSpPr>
          <p:spPr>
            <a:xfrm rot="5400000">
              <a:off x="-1735264" y="1759643"/>
              <a:ext cx="3888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PART I: BOOTSTRAPPING</a:t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